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Proxima Nova"/>
      <p:regular r:id="rId33"/>
      <p:bold r:id="rId34"/>
      <p:italic r:id="rId35"/>
      <p:boldItalic r:id="rId36"/>
    </p:embeddedFont>
    <p:embeddedFont>
      <p:font typeface="Roboto"/>
      <p:regular r:id="rId37"/>
      <p:bold r:id="rId38"/>
      <p:italic r:id="rId39"/>
      <p:boldItalic r:id="rId40"/>
    </p:embeddedFont>
    <p:embeddedFont>
      <p:font typeface="Montserrat"/>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5.xml"/><Relationship Id="rId42" Type="http://schemas.openxmlformats.org/officeDocument/2006/relationships/font" Target="fonts/Montserrat-bold.fntdata"/><Relationship Id="rId41" Type="http://schemas.openxmlformats.org/officeDocument/2006/relationships/font" Target="fonts/Montserrat-regular.fntdata"/><Relationship Id="rId22" Type="http://schemas.openxmlformats.org/officeDocument/2006/relationships/slide" Target="slides/slide17.xml"/><Relationship Id="rId44" Type="http://schemas.openxmlformats.org/officeDocument/2006/relationships/font" Target="fonts/Montserrat-boldItalic.fntdata"/><Relationship Id="rId21" Type="http://schemas.openxmlformats.org/officeDocument/2006/relationships/slide" Target="slides/slide16.xml"/><Relationship Id="rId43" Type="http://schemas.openxmlformats.org/officeDocument/2006/relationships/font" Target="fonts/Montserrat-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ProximaNova-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ProximaNova-italic.fntdata"/><Relationship Id="rId12" Type="http://schemas.openxmlformats.org/officeDocument/2006/relationships/slide" Target="slides/slide7.xml"/><Relationship Id="rId34" Type="http://schemas.openxmlformats.org/officeDocument/2006/relationships/font" Target="fonts/ProximaNova-bold.fntdata"/><Relationship Id="rId15" Type="http://schemas.openxmlformats.org/officeDocument/2006/relationships/slide" Target="slides/slide10.xml"/><Relationship Id="rId37" Type="http://schemas.openxmlformats.org/officeDocument/2006/relationships/font" Target="fonts/Roboto-regular.fntdata"/><Relationship Id="rId14" Type="http://schemas.openxmlformats.org/officeDocument/2006/relationships/slide" Target="slides/slide9.xml"/><Relationship Id="rId36" Type="http://schemas.openxmlformats.org/officeDocument/2006/relationships/font" Target="fonts/ProximaNova-boldItalic.fntdata"/><Relationship Id="rId17" Type="http://schemas.openxmlformats.org/officeDocument/2006/relationships/slide" Target="slides/slide12.xml"/><Relationship Id="rId39" Type="http://schemas.openxmlformats.org/officeDocument/2006/relationships/font" Target="fonts/Roboto-italic.fntdata"/><Relationship Id="rId16" Type="http://schemas.openxmlformats.org/officeDocument/2006/relationships/slide" Target="slides/slide11.xml"/><Relationship Id="rId38" Type="http://schemas.openxmlformats.org/officeDocument/2006/relationships/font" Target="fonts/Robo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8691e874aa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8691e874aa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8691e874aa_3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8691e874aa_3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8691e874aa_33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8691e874aa_33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8691e874aa_5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8691e874aa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8691e874aa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8691e874aa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8691e874aa_4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8691e874aa_4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8691e874aa_1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8691e874aa_1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86588cd9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86588cd9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8691e874aa_1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8691e874aa_1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86588cd9c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86588cd9c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8691e874a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8691e874a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8691e874aa_1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8691e874aa_1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86588cd9c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86588cd9c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8691e874aa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8691e874aa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8691e874aa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8691e874aa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8691e874aa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8691e874aa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8691e874aa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8691e874aa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8691e874aa_2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8691e874aa_2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8691e874aa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8691e874aa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8691e874aa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8691e874a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8691e874aa_4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8691e874aa_4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8691e874aa_1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8691e874aa_1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8691e874aa_3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8691e874aa_3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8691e874aa_3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8691e874aa_3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8691e874aa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8691e874aa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8691e874aa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8691e874aa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hyperlink" Target="https://kinsta.com/es/ayuda/direccion-ipv4/" TargetMode="External"/><Relationship Id="rId4" Type="http://schemas.openxmlformats.org/officeDocument/2006/relationships/hyperlink" Target="https://kinsta.com/es/blog/autenticacion-emai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14.png"/><Relationship Id="rId4" Type="http://schemas.openxmlformats.org/officeDocument/2006/relationships/image" Target="../media/image23.png"/><Relationship Id="rId5" Type="http://schemas.openxmlformats.org/officeDocument/2006/relationships/image" Target="../media/image21.png"/><Relationship Id="rId6"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14.png"/><Relationship Id="rId4" Type="http://schemas.openxmlformats.org/officeDocument/2006/relationships/image" Target="../media/image23.png"/><Relationship Id="rId5"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5.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27.png"/><Relationship Id="rId5"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REDES</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COMANDOS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PING - LINUX</a:t>
            </a:r>
            <a:endParaRPr/>
          </a:p>
          <a:p>
            <a:pPr indent="0" lvl="0" marL="0" rtl="0" algn="l">
              <a:spcBef>
                <a:spcPts val="0"/>
              </a:spcBef>
              <a:spcAft>
                <a:spcPts val="0"/>
              </a:spcAft>
              <a:buNone/>
            </a:pPr>
            <a:r>
              <a:t/>
            </a:r>
            <a:endParaRPr b="1"/>
          </a:p>
        </p:txBody>
      </p:sp>
      <p:pic>
        <p:nvPicPr>
          <p:cNvPr id="128" name="Google Shape;128;p22"/>
          <p:cNvPicPr preferRelativeResize="0"/>
          <p:nvPr/>
        </p:nvPicPr>
        <p:blipFill rotWithShape="1">
          <a:blip r:embed="rId3">
            <a:alphaModFix/>
          </a:blip>
          <a:srcRect b="0" l="0" r="28469" t="0"/>
          <a:stretch/>
        </p:blipFill>
        <p:spPr>
          <a:xfrm>
            <a:off x="4656275" y="1289225"/>
            <a:ext cx="4176025" cy="3017700"/>
          </a:xfrm>
          <a:prstGeom prst="rect">
            <a:avLst/>
          </a:prstGeom>
          <a:noFill/>
          <a:ln>
            <a:noFill/>
          </a:ln>
        </p:spPr>
      </p:pic>
      <p:sp>
        <p:nvSpPr>
          <p:cNvPr id="129" name="Google Shape;129;p22"/>
          <p:cNvSpPr txBox="1"/>
          <p:nvPr/>
        </p:nvSpPr>
        <p:spPr>
          <a:xfrm>
            <a:off x="134300" y="1289225"/>
            <a:ext cx="4437600" cy="287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Proxima Nova"/>
                <a:ea typeface="Proxima Nova"/>
                <a:cs typeface="Proxima Nova"/>
                <a:sym typeface="Proxima Nova"/>
              </a:rPr>
              <a:t>COMANDOS MAS USADOS:</a:t>
            </a:r>
            <a:endParaRPr b="1">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lnSpc>
                <a:spcPct val="115000"/>
              </a:lnSpc>
              <a:spcBef>
                <a:spcPts val="1200"/>
              </a:spcBef>
              <a:spcAft>
                <a:spcPts val="0"/>
              </a:spcAft>
              <a:buNone/>
            </a:pPr>
            <a:r>
              <a:rPr b="1" lang="es" sz="1350">
                <a:highlight>
                  <a:srgbClr val="FFFFFF"/>
                </a:highlight>
              </a:rPr>
              <a:t>-c:</a:t>
            </a:r>
            <a:r>
              <a:rPr lang="es" sz="1350">
                <a:highlight>
                  <a:srgbClr val="FFFFFF"/>
                </a:highlight>
              </a:rPr>
              <a:t> se usa para especificar el número de paquetes o solicitudes que el usuario desea realizar.</a:t>
            </a:r>
            <a:endParaRPr sz="1350">
              <a:highlight>
                <a:srgbClr val="FFFFFF"/>
              </a:highlight>
            </a:endParaRPr>
          </a:p>
          <a:p>
            <a:pPr indent="0" lvl="0" marL="0" rtl="0" algn="l">
              <a:lnSpc>
                <a:spcPct val="115000"/>
              </a:lnSpc>
              <a:spcBef>
                <a:spcPts val="1200"/>
              </a:spcBef>
              <a:spcAft>
                <a:spcPts val="0"/>
              </a:spcAft>
              <a:buNone/>
            </a:pPr>
            <a:r>
              <a:rPr b="1" lang="es" sz="1350">
                <a:highlight>
                  <a:srgbClr val="FFFFFF"/>
                </a:highlight>
              </a:rPr>
              <a:t>-a:</a:t>
            </a:r>
            <a:r>
              <a:rPr lang="es" sz="1350">
                <a:highlight>
                  <a:srgbClr val="FFFFFF"/>
                </a:highlight>
              </a:rPr>
              <a:t> emite un pitido para verificar si el host está activo o no.</a:t>
            </a:r>
            <a:endParaRPr sz="1350">
              <a:highlight>
                <a:srgbClr val="FFFFFF"/>
              </a:highlight>
            </a:endParaRPr>
          </a:p>
          <a:p>
            <a:pPr indent="0" lvl="0" marL="0" rtl="0" algn="l">
              <a:lnSpc>
                <a:spcPct val="115000"/>
              </a:lnSpc>
              <a:spcBef>
                <a:spcPts val="1200"/>
              </a:spcBef>
              <a:spcAft>
                <a:spcPts val="0"/>
              </a:spcAft>
              <a:buNone/>
            </a:pPr>
            <a:r>
              <a:rPr b="1" lang="es" sz="1350">
                <a:highlight>
                  <a:srgbClr val="FFFFFF"/>
                </a:highlight>
              </a:rPr>
              <a:t>–i:</a:t>
            </a:r>
            <a:r>
              <a:rPr lang="es" sz="1350">
                <a:highlight>
                  <a:srgbClr val="FFFFFF"/>
                </a:highlight>
              </a:rPr>
              <a:t> permite al usuario establecer intervalos de segundo entre cada paquete.</a:t>
            </a:r>
            <a:endParaRPr sz="1350">
              <a:highlight>
                <a:srgbClr val="FFFFFF"/>
              </a:highlight>
            </a:endParaRPr>
          </a:p>
          <a:p>
            <a:pPr indent="0" lvl="0" marL="0" rtl="0" algn="l">
              <a:lnSpc>
                <a:spcPct val="115000"/>
              </a:lnSpc>
              <a:spcBef>
                <a:spcPts val="1200"/>
              </a:spcBef>
              <a:spcAft>
                <a:spcPts val="1200"/>
              </a:spcAft>
              <a:buNone/>
            </a:pPr>
            <a:r>
              <a:rPr b="1" lang="es" sz="1350">
                <a:highlight>
                  <a:srgbClr val="FFFFFF"/>
                </a:highlight>
              </a:rPr>
              <a:t>-q:</a:t>
            </a:r>
            <a:r>
              <a:rPr lang="es" sz="1350">
                <a:highlight>
                  <a:srgbClr val="FFFFFF"/>
                </a:highlight>
              </a:rPr>
              <a:t> Para recibir el resumen de la red.</a:t>
            </a:r>
            <a:endParaRPr>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PING MAC</a:t>
            </a:r>
            <a:endParaRPr/>
          </a:p>
        </p:txBody>
      </p:sp>
      <p:pic>
        <p:nvPicPr>
          <p:cNvPr id="135" name="Google Shape;135;p23"/>
          <p:cNvPicPr preferRelativeResize="0"/>
          <p:nvPr/>
        </p:nvPicPr>
        <p:blipFill rotWithShape="1">
          <a:blip r:embed="rId3">
            <a:alphaModFix/>
          </a:blip>
          <a:srcRect b="0" l="0" r="28036" t="0"/>
          <a:stretch/>
        </p:blipFill>
        <p:spPr>
          <a:xfrm>
            <a:off x="848875" y="1107550"/>
            <a:ext cx="3156750" cy="3283900"/>
          </a:xfrm>
          <a:prstGeom prst="rect">
            <a:avLst/>
          </a:prstGeom>
          <a:noFill/>
          <a:ln>
            <a:noFill/>
          </a:ln>
        </p:spPr>
      </p:pic>
      <p:pic>
        <p:nvPicPr>
          <p:cNvPr id="136" name="Google Shape;136;p23"/>
          <p:cNvPicPr preferRelativeResize="0"/>
          <p:nvPr/>
        </p:nvPicPr>
        <p:blipFill rotWithShape="1">
          <a:blip r:embed="rId4">
            <a:alphaModFix/>
          </a:blip>
          <a:srcRect b="14052" l="0" r="35346" t="0"/>
          <a:stretch/>
        </p:blipFill>
        <p:spPr>
          <a:xfrm>
            <a:off x="5111525" y="1107550"/>
            <a:ext cx="3281924" cy="3283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PING - MAC</a:t>
            </a:r>
            <a:endParaRPr/>
          </a:p>
        </p:txBody>
      </p:sp>
      <p:pic>
        <p:nvPicPr>
          <p:cNvPr id="142" name="Google Shape;142;p24"/>
          <p:cNvPicPr preferRelativeResize="0"/>
          <p:nvPr/>
        </p:nvPicPr>
        <p:blipFill>
          <a:blip r:embed="rId3">
            <a:alphaModFix/>
          </a:blip>
          <a:stretch>
            <a:fillRect/>
          </a:stretch>
        </p:blipFill>
        <p:spPr>
          <a:xfrm>
            <a:off x="311708" y="1152463"/>
            <a:ext cx="4302968" cy="3221325"/>
          </a:xfrm>
          <a:prstGeom prst="rect">
            <a:avLst/>
          </a:prstGeom>
          <a:noFill/>
          <a:ln>
            <a:noFill/>
          </a:ln>
        </p:spPr>
      </p:pic>
      <p:pic>
        <p:nvPicPr>
          <p:cNvPr id="143" name="Google Shape;143;p24"/>
          <p:cNvPicPr preferRelativeResize="0"/>
          <p:nvPr/>
        </p:nvPicPr>
        <p:blipFill>
          <a:blip r:embed="rId4">
            <a:alphaModFix/>
          </a:blip>
          <a:stretch>
            <a:fillRect/>
          </a:stretch>
        </p:blipFill>
        <p:spPr>
          <a:xfrm>
            <a:off x="4767076" y="1170125"/>
            <a:ext cx="4224524" cy="316259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PING - MAC</a:t>
            </a:r>
            <a:endParaRPr/>
          </a:p>
          <a:p>
            <a:pPr indent="0" lvl="0" marL="0" rtl="0" algn="l">
              <a:spcBef>
                <a:spcPts val="0"/>
              </a:spcBef>
              <a:spcAft>
                <a:spcPts val="0"/>
              </a:spcAft>
              <a:buNone/>
            </a:pPr>
            <a:r>
              <a:t/>
            </a:r>
            <a:endParaRPr/>
          </a:p>
        </p:txBody>
      </p:sp>
      <p:pic>
        <p:nvPicPr>
          <p:cNvPr id="149" name="Google Shape;149;p25"/>
          <p:cNvPicPr preferRelativeResize="0"/>
          <p:nvPr/>
        </p:nvPicPr>
        <p:blipFill>
          <a:blip r:embed="rId3">
            <a:alphaModFix/>
          </a:blip>
          <a:stretch>
            <a:fillRect/>
          </a:stretch>
        </p:blipFill>
        <p:spPr>
          <a:xfrm>
            <a:off x="1030800" y="1017725"/>
            <a:ext cx="7082394" cy="3820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TRACEROUTE - Qué es y para qué sirve </a:t>
            </a:r>
            <a:endParaRPr/>
          </a:p>
          <a:p>
            <a:pPr indent="0" lvl="0" marL="0" rtl="0" algn="ctr">
              <a:spcBef>
                <a:spcPts val="0"/>
              </a:spcBef>
              <a:spcAft>
                <a:spcPts val="0"/>
              </a:spcAft>
              <a:buNone/>
            </a:pPr>
            <a:r>
              <a:rPr lang="es"/>
              <a:t>        </a:t>
            </a:r>
            <a:endParaRPr/>
          </a:p>
        </p:txBody>
      </p:sp>
      <p:sp>
        <p:nvSpPr>
          <p:cNvPr id="155" name="Google Shape;155;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s" sz="5038">
                <a:solidFill>
                  <a:srgbClr val="000000"/>
                </a:solidFill>
                <a:latin typeface="Roboto"/>
                <a:ea typeface="Roboto"/>
                <a:cs typeface="Roboto"/>
                <a:sym typeface="Roboto"/>
              </a:rPr>
              <a:t>Traceroute es el nombre que recibe en Linux y Mac, mientras que en Windows se denomina Tracert. </a:t>
            </a:r>
            <a:endParaRPr sz="5038">
              <a:solidFill>
                <a:srgbClr val="000000"/>
              </a:solidFill>
              <a:latin typeface="Roboto"/>
              <a:ea typeface="Roboto"/>
              <a:cs typeface="Roboto"/>
              <a:sym typeface="Roboto"/>
            </a:endParaRPr>
          </a:p>
          <a:p>
            <a:pPr indent="0" lvl="0" marL="0" rtl="0" algn="l">
              <a:spcBef>
                <a:spcPts val="0"/>
              </a:spcBef>
              <a:spcAft>
                <a:spcPts val="0"/>
              </a:spcAft>
              <a:buNone/>
            </a:pPr>
            <a:r>
              <a:t/>
            </a:r>
            <a:endParaRPr sz="5038">
              <a:solidFill>
                <a:srgbClr val="000000"/>
              </a:solidFill>
              <a:latin typeface="Roboto"/>
              <a:ea typeface="Roboto"/>
              <a:cs typeface="Roboto"/>
              <a:sym typeface="Roboto"/>
            </a:endParaRPr>
          </a:p>
          <a:p>
            <a:pPr indent="0" lvl="0" marL="0" rtl="0" algn="l">
              <a:spcBef>
                <a:spcPts val="0"/>
              </a:spcBef>
              <a:spcAft>
                <a:spcPts val="0"/>
              </a:spcAft>
              <a:buNone/>
            </a:pPr>
            <a:r>
              <a:rPr lang="es" sz="5038">
                <a:solidFill>
                  <a:srgbClr val="000000"/>
                </a:solidFill>
                <a:latin typeface="Roboto"/>
                <a:ea typeface="Roboto"/>
                <a:cs typeface="Roboto"/>
                <a:sym typeface="Roboto"/>
              </a:rPr>
              <a:t>Se trata de un comando que se ejecuta en la consola del sistema operativo, y sirve para trazar la ruta que hace un paquete entrante que viene desde un host o punto de red hasta el ordenador.</a:t>
            </a:r>
            <a:endParaRPr sz="5038">
              <a:solidFill>
                <a:srgbClr val="000000"/>
              </a:solidFill>
              <a:latin typeface="Roboto"/>
              <a:ea typeface="Roboto"/>
              <a:cs typeface="Roboto"/>
              <a:sym typeface="Roboto"/>
            </a:endParaRPr>
          </a:p>
          <a:p>
            <a:pPr indent="0" lvl="0" marL="0" rtl="0" algn="l">
              <a:spcBef>
                <a:spcPts val="0"/>
              </a:spcBef>
              <a:spcAft>
                <a:spcPts val="0"/>
              </a:spcAft>
              <a:buNone/>
            </a:pPr>
            <a:r>
              <a:t/>
            </a:r>
            <a:endParaRPr sz="5038">
              <a:solidFill>
                <a:srgbClr val="000000"/>
              </a:solidFill>
              <a:latin typeface="Roboto"/>
              <a:ea typeface="Roboto"/>
              <a:cs typeface="Roboto"/>
              <a:sym typeface="Roboto"/>
            </a:endParaRPr>
          </a:p>
          <a:p>
            <a:pPr indent="0" lvl="0" marL="0" rtl="0" algn="l">
              <a:spcBef>
                <a:spcPts val="0"/>
              </a:spcBef>
              <a:spcAft>
                <a:spcPts val="0"/>
              </a:spcAft>
              <a:buNone/>
            </a:pPr>
            <a:r>
              <a:rPr lang="es" sz="5038">
                <a:solidFill>
                  <a:srgbClr val="000000"/>
                </a:solidFill>
                <a:latin typeface="Roboto"/>
                <a:ea typeface="Roboto"/>
                <a:cs typeface="Roboto"/>
                <a:sym typeface="Roboto"/>
              </a:rPr>
              <a:t>Por ejemplo, si queremos conectarnos a una página web, pero esta no responde, es muy probable que no sepamos los motivos por los cuales la conexión no es posible. Puede darse el caso de que exista un problema en el servidor de dicha página, o puede ser que el problema se encuentre de nuestra parte, en nuestra red. Esto puede ocurrir desde que  los paquetes salen de nuestro equipo hasta que llega a una puerta de enlace final, la cual lo envía a internet.</a:t>
            </a:r>
            <a:endParaRPr sz="5038">
              <a:solidFill>
                <a:srgbClr val="000000"/>
              </a:solidFill>
              <a:latin typeface="Roboto"/>
              <a:ea typeface="Roboto"/>
              <a:cs typeface="Roboto"/>
              <a:sym typeface="Roboto"/>
            </a:endParaRPr>
          </a:p>
          <a:p>
            <a:pPr indent="0" lvl="0" marL="0" rtl="0" algn="l">
              <a:spcBef>
                <a:spcPts val="0"/>
              </a:spcBef>
              <a:spcAft>
                <a:spcPts val="0"/>
              </a:spcAft>
              <a:buNone/>
            </a:pPr>
            <a:r>
              <a:t/>
            </a:r>
            <a:endParaRPr sz="5038">
              <a:solidFill>
                <a:srgbClr val="000000"/>
              </a:solidFill>
              <a:latin typeface="Roboto"/>
              <a:ea typeface="Roboto"/>
              <a:cs typeface="Roboto"/>
              <a:sym typeface="Roboto"/>
            </a:endParaRPr>
          </a:p>
          <a:p>
            <a:pPr indent="0" lvl="0" marL="0" rtl="0" algn="l">
              <a:spcBef>
                <a:spcPts val="0"/>
              </a:spcBef>
              <a:spcAft>
                <a:spcPts val="0"/>
              </a:spcAft>
              <a:buNone/>
            </a:pPr>
            <a:r>
              <a:rPr lang="es" sz="5038">
                <a:solidFill>
                  <a:srgbClr val="000000"/>
                </a:solidFill>
                <a:latin typeface="Roboto"/>
                <a:ea typeface="Roboto"/>
                <a:cs typeface="Roboto"/>
                <a:sym typeface="Roboto"/>
              </a:rPr>
              <a:t>En estos casos, podemos usar este comando para enviar mensajes de control a las páginas. Estos van rebotando por todas las etapas por las que tendrá que pasar el paquete, hasta que finalmente llega a un destino. De esta forma podremos tener conocimiento de si la conexión se pierde en algún punto en la ruta y algo muy importante, donde. Esto cobra mucha más importancia si somos administradores de una red local, la cual puede tener gran cantidad de equipos conectados. Nos ayudará a determinar muchos problemas en la red, o derivados de algún equipo que ocasione problemas dentro de ella.</a:t>
            </a:r>
            <a:endParaRPr sz="8931">
              <a:solidFill>
                <a:srgbClr val="000000"/>
              </a:solidFill>
              <a:latin typeface="Roboto"/>
              <a:ea typeface="Roboto"/>
              <a:cs typeface="Roboto"/>
              <a:sym typeface="Roboto"/>
            </a:endParaRPr>
          </a:p>
          <a:p>
            <a:pPr indent="0" lvl="0" marL="0" marR="152400" rtl="0" algn="l">
              <a:spcBef>
                <a:spcPts val="0"/>
              </a:spcBef>
              <a:spcAft>
                <a:spcPts val="0"/>
              </a:spcAft>
              <a:buNone/>
            </a:pPr>
            <a:r>
              <a:t/>
            </a:r>
            <a:endParaRPr sz="3700">
              <a:solidFill>
                <a:srgbClr val="111111"/>
              </a:solidFill>
              <a:latin typeface="Georgia"/>
              <a:ea typeface="Georgia"/>
              <a:cs typeface="Georgia"/>
              <a:sym typeface="Georgia"/>
            </a:endParaRPr>
          </a:p>
          <a:p>
            <a:pPr indent="0" lvl="0" marL="0" marR="152400" rtl="0" algn="l">
              <a:spcBef>
                <a:spcPts val="1200"/>
              </a:spcBef>
              <a:spcAft>
                <a:spcPts val="0"/>
              </a:spcAft>
              <a:buNone/>
            </a:pPr>
            <a:r>
              <a:t/>
            </a:r>
            <a:endParaRPr sz="3700">
              <a:solidFill>
                <a:srgbClr val="111111"/>
              </a:solidFill>
              <a:latin typeface="Georgia"/>
              <a:ea typeface="Georgia"/>
              <a:cs typeface="Georgia"/>
              <a:sym typeface="Georgia"/>
            </a:endParaRPr>
          </a:p>
          <a:p>
            <a:pPr indent="0" lvl="0" marL="0" rtl="0" algn="l">
              <a:spcBef>
                <a:spcPts val="1500"/>
              </a:spcBef>
              <a:spcAft>
                <a:spcPts val="0"/>
              </a:spcAft>
              <a:buNone/>
            </a:pPr>
            <a:r>
              <a:t/>
            </a:r>
            <a:endParaRPr b="1" sz="2250">
              <a:solidFill>
                <a:srgbClr val="091865"/>
              </a:solidFill>
              <a:highlight>
                <a:srgbClr val="FFFFFF"/>
              </a:highlight>
              <a:latin typeface="Montserrat"/>
              <a:ea typeface="Montserrat"/>
              <a:cs typeface="Montserrat"/>
              <a:sym typeface="Montserrat"/>
            </a:endParaRPr>
          </a:p>
          <a:p>
            <a:pPr indent="0" lvl="0" marL="0" rtl="0" algn="l">
              <a:spcBef>
                <a:spcPts val="15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TRACEROUTE - Cómo funciona</a:t>
            </a:r>
            <a:endParaRPr/>
          </a:p>
        </p:txBody>
      </p:sp>
      <p:sp>
        <p:nvSpPr>
          <p:cNvPr id="161" name="Google Shape;161;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s" sz="5000">
                <a:solidFill>
                  <a:srgbClr val="000000"/>
                </a:solidFill>
                <a:latin typeface="Roboto"/>
                <a:ea typeface="Roboto"/>
                <a:cs typeface="Roboto"/>
                <a:sym typeface="Roboto"/>
              </a:rPr>
              <a:t>El comando envía paquetes utilizando ICMP, que es el Protocolo de control de mensajes de Internet. Se trata de un protocolo que sirve para enviar mensajes de información operativa o errores que puedan surgir en el camino de tus datos desde el ordenador hasta Internet, y todos los sitios por los que pasa.</a:t>
            </a:r>
            <a:endParaRPr sz="5000">
              <a:solidFill>
                <a:srgbClr val="000000"/>
              </a:solidFill>
              <a:latin typeface="Roboto"/>
              <a:ea typeface="Roboto"/>
              <a:cs typeface="Roboto"/>
              <a:sym typeface="Roboto"/>
            </a:endParaRPr>
          </a:p>
          <a:p>
            <a:pPr indent="0" lvl="0" marL="0" rtl="0" algn="l">
              <a:spcBef>
                <a:spcPts val="0"/>
              </a:spcBef>
              <a:spcAft>
                <a:spcPts val="0"/>
              </a:spcAft>
              <a:buNone/>
            </a:pPr>
            <a:r>
              <a:t/>
            </a:r>
            <a:endParaRPr sz="5000">
              <a:solidFill>
                <a:srgbClr val="000000"/>
              </a:solidFill>
              <a:latin typeface="Roboto"/>
              <a:ea typeface="Roboto"/>
              <a:cs typeface="Roboto"/>
              <a:sym typeface="Roboto"/>
            </a:endParaRPr>
          </a:p>
          <a:p>
            <a:pPr indent="0" lvl="0" marL="0" rtl="0" algn="l">
              <a:spcBef>
                <a:spcPts val="0"/>
              </a:spcBef>
              <a:spcAft>
                <a:spcPts val="0"/>
              </a:spcAft>
              <a:buNone/>
            </a:pPr>
            <a:r>
              <a:rPr lang="es" sz="5000">
                <a:solidFill>
                  <a:srgbClr val="000000"/>
                </a:solidFill>
                <a:latin typeface="Roboto"/>
                <a:ea typeface="Roboto"/>
                <a:cs typeface="Roboto"/>
                <a:sym typeface="Roboto"/>
              </a:rPr>
              <a:t>Traceroute utiliza el campo Time To Live (TTL) de la cabecera IP. Se trata de un número entero que va siendo disminuyendo en cada nodo por el que pasa el paquete que envías, y que cuando llega al valor 0 es descartado.</a:t>
            </a:r>
            <a:endParaRPr sz="5000">
              <a:solidFill>
                <a:srgbClr val="000000"/>
              </a:solidFill>
              <a:latin typeface="Roboto"/>
              <a:ea typeface="Roboto"/>
              <a:cs typeface="Roboto"/>
              <a:sym typeface="Roboto"/>
            </a:endParaRPr>
          </a:p>
          <a:p>
            <a:pPr indent="0" lvl="0" marL="0" rtl="0" algn="l">
              <a:spcBef>
                <a:spcPts val="0"/>
              </a:spcBef>
              <a:spcAft>
                <a:spcPts val="0"/>
              </a:spcAft>
              <a:buNone/>
            </a:pPr>
            <a:r>
              <a:t/>
            </a:r>
            <a:endParaRPr sz="5000">
              <a:solidFill>
                <a:srgbClr val="000000"/>
              </a:solidFill>
              <a:latin typeface="Roboto"/>
              <a:ea typeface="Roboto"/>
              <a:cs typeface="Roboto"/>
              <a:sym typeface="Roboto"/>
            </a:endParaRPr>
          </a:p>
          <a:p>
            <a:pPr indent="0" lvl="0" marL="0" rtl="0" algn="l">
              <a:spcBef>
                <a:spcPts val="0"/>
              </a:spcBef>
              <a:spcAft>
                <a:spcPts val="0"/>
              </a:spcAft>
              <a:buNone/>
            </a:pPr>
            <a:r>
              <a:rPr lang="es" sz="5000">
                <a:solidFill>
                  <a:srgbClr val="000000"/>
                </a:solidFill>
                <a:latin typeface="Roboto"/>
                <a:ea typeface="Roboto"/>
                <a:cs typeface="Roboto"/>
                <a:sym typeface="Roboto"/>
              </a:rPr>
              <a:t>El comando envía varios mensajes, cada uno a un nodo diferente para obtener su información. El mensaje que se envía al primer nodo tiene un valor TTL = 1 para que al llegar a él se le reste un número y quede en 0, siendo descartado. Al segundo nodo se le envía un valor TLL = 2 para que rebote en el primero restándole uno, y luego llegue al segundo hasta convertirse cero allí. Cuando el mensaje se convierte en 0 en un nodo, al ser descartado, el nodo devuelve el mensaje de control con la información.</a:t>
            </a:r>
            <a:endParaRPr sz="5000">
              <a:solidFill>
                <a:srgbClr val="000000"/>
              </a:solidFill>
              <a:latin typeface="Roboto"/>
              <a:ea typeface="Roboto"/>
              <a:cs typeface="Roboto"/>
              <a:sym typeface="Roboto"/>
            </a:endParaRPr>
          </a:p>
          <a:p>
            <a:pPr indent="0" lvl="0" marL="0" rtl="0" algn="l">
              <a:spcBef>
                <a:spcPts val="0"/>
              </a:spcBef>
              <a:spcAft>
                <a:spcPts val="0"/>
              </a:spcAft>
              <a:buNone/>
            </a:pPr>
            <a:r>
              <a:t/>
            </a:r>
            <a:endParaRPr sz="5000">
              <a:solidFill>
                <a:srgbClr val="000000"/>
              </a:solidFill>
              <a:latin typeface="Roboto"/>
              <a:ea typeface="Roboto"/>
              <a:cs typeface="Roboto"/>
              <a:sym typeface="Roboto"/>
            </a:endParaRPr>
          </a:p>
          <a:p>
            <a:pPr indent="0" lvl="0" marL="0" rtl="0" algn="l">
              <a:spcBef>
                <a:spcPts val="0"/>
              </a:spcBef>
              <a:spcAft>
                <a:spcPts val="0"/>
              </a:spcAft>
              <a:buNone/>
            </a:pPr>
            <a:r>
              <a:rPr lang="es" sz="5000">
                <a:solidFill>
                  <a:srgbClr val="000000"/>
                </a:solidFill>
                <a:latin typeface="Roboto"/>
                <a:ea typeface="Roboto"/>
                <a:cs typeface="Roboto"/>
                <a:sym typeface="Roboto"/>
              </a:rPr>
              <a:t>Con esto, lo que conseguimos es enviarle a cada nodo del camino un mensaje que se vaya a agotar en él, para que cada uno devuelva un mensaje informando sobre su IP, su tiempo de conexión, la latencia o si ha pasado algo. Con ello, si hay un problema en la conexión desde nuestro ordenador a otro ordenador de la red o a una web, podemos saber dónde se pierde la conexión y dónde está ese problema.</a:t>
            </a:r>
            <a:endParaRPr sz="5000">
              <a:solidFill>
                <a:srgbClr val="000000"/>
              </a:solidFill>
              <a:latin typeface="Roboto"/>
              <a:ea typeface="Roboto"/>
              <a:cs typeface="Roboto"/>
              <a:sym typeface="Roboto"/>
            </a:endParaRPr>
          </a:p>
          <a:p>
            <a:pPr indent="0" lvl="0" marL="0" marR="152400" rtl="0" algn="l">
              <a:spcBef>
                <a:spcPts val="0"/>
              </a:spcBef>
              <a:spcAft>
                <a:spcPts val="0"/>
              </a:spcAft>
              <a:buNone/>
            </a:pPr>
            <a:r>
              <a:t/>
            </a:r>
            <a:endParaRPr sz="5061">
              <a:solidFill>
                <a:srgbClr val="000000"/>
              </a:solidFill>
              <a:latin typeface="Roboto"/>
              <a:ea typeface="Roboto"/>
              <a:cs typeface="Roboto"/>
              <a:sym typeface="Roboto"/>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COMANDOS EN WINDOWS</a:t>
            </a:r>
            <a:endParaRPr/>
          </a:p>
        </p:txBody>
      </p:sp>
      <p:sp>
        <p:nvSpPr>
          <p:cNvPr id="167" name="Google Shape;167;p28"/>
          <p:cNvSpPr txBox="1"/>
          <p:nvPr>
            <p:ph idx="1" type="body"/>
          </p:nvPr>
        </p:nvSpPr>
        <p:spPr>
          <a:xfrm>
            <a:off x="311700" y="1188700"/>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sz="1200">
                <a:solidFill>
                  <a:srgbClr val="363636"/>
                </a:solidFill>
                <a:highlight>
                  <a:srgbClr val="FFFFFF"/>
                </a:highlight>
                <a:latin typeface="Arial"/>
                <a:ea typeface="Arial"/>
                <a:cs typeface="Arial"/>
                <a:sym typeface="Arial"/>
              </a:rPr>
              <a:t>(Depende del SO deberemos </a:t>
            </a:r>
            <a:r>
              <a:rPr lang="es" sz="1200">
                <a:solidFill>
                  <a:srgbClr val="363636"/>
                </a:solidFill>
                <a:highlight>
                  <a:srgbClr val="FFFFFF"/>
                </a:highlight>
                <a:latin typeface="Arial"/>
                <a:ea typeface="Arial"/>
                <a:cs typeface="Arial"/>
                <a:sym typeface="Arial"/>
              </a:rPr>
              <a:t>ejecutar</a:t>
            </a:r>
            <a:r>
              <a:rPr lang="es" sz="1200">
                <a:solidFill>
                  <a:srgbClr val="363636"/>
                </a:solidFill>
                <a:highlight>
                  <a:srgbClr val="FFFFFF"/>
                </a:highlight>
                <a:latin typeface="Arial"/>
                <a:ea typeface="Arial"/>
                <a:cs typeface="Arial"/>
                <a:sym typeface="Arial"/>
              </a:rPr>
              <a:t> unos comandos u otros:) borrar</a:t>
            </a:r>
            <a:endParaRPr sz="1200">
              <a:solidFill>
                <a:srgbClr val="363636"/>
              </a:solidFill>
              <a:highlight>
                <a:srgbClr val="FFFFFF"/>
              </a:highlight>
              <a:latin typeface="Arial"/>
              <a:ea typeface="Arial"/>
              <a:cs typeface="Arial"/>
              <a:sym typeface="Arial"/>
            </a:endParaRPr>
          </a:p>
          <a:p>
            <a:pPr indent="0" lvl="0" marL="0" rtl="0" algn="l">
              <a:lnSpc>
                <a:spcPct val="100000"/>
              </a:lnSpc>
              <a:spcBef>
                <a:spcPts val="2300"/>
              </a:spcBef>
              <a:spcAft>
                <a:spcPts val="0"/>
              </a:spcAft>
              <a:buNone/>
            </a:pPr>
            <a:r>
              <a:rPr lang="es" sz="1200">
                <a:solidFill>
                  <a:srgbClr val="363636"/>
                </a:solidFill>
                <a:highlight>
                  <a:srgbClr val="FFFFFF"/>
                </a:highlight>
                <a:latin typeface="Arial"/>
                <a:ea typeface="Arial"/>
                <a:cs typeface="Arial"/>
                <a:sym typeface="Arial"/>
              </a:rPr>
              <a:t>Para </a:t>
            </a:r>
            <a:r>
              <a:rPr b="1" lang="es" sz="1200">
                <a:solidFill>
                  <a:srgbClr val="363636"/>
                </a:solidFill>
                <a:highlight>
                  <a:srgbClr val="FFFFFF"/>
                </a:highlight>
                <a:latin typeface="Arial"/>
                <a:ea typeface="Arial"/>
                <a:cs typeface="Arial"/>
                <a:sym typeface="Arial"/>
              </a:rPr>
              <a:t>Windows 7</a:t>
            </a:r>
            <a:r>
              <a:rPr lang="es" sz="1200">
                <a:solidFill>
                  <a:srgbClr val="363636"/>
                </a:solidFill>
                <a:highlight>
                  <a:srgbClr val="FFFFFF"/>
                </a:highlight>
                <a:latin typeface="Arial"/>
                <a:ea typeface="Arial"/>
                <a:cs typeface="Arial"/>
                <a:sym typeface="Arial"/>
              </a:rPr>
              <a:t> y anteriores:</a:t>
            </a:r>
            <a:endParaRPr sz="1200">
              <a:solidFill>
                <a:srgbClr val="363636"/>
              </a:solidFill>
              <a:highlight>
                <a:srgbClr val="FFFFFF"/>
              </a:highlight>
              <a:latin typeface="Arial"/>
              <a:ea typeface="Arial"/>
              <a:cs typeface="Arial"/>
              <a:sym typeface="Arial"/>
            </a:endParaRPr>
          </a:p>
          <a:p>
            <a:pPr indent="-304800" lvl="0" marL="457200" rtl="0" algn="l">
              <a:lnSpc>
                <a:spcPct val="100000"/>
              </a:lnSpc>
              <a:spcBef>
                <a:spcPts val="2300"/>
              </a:spcBef>
              <a:spcAft>
                <a:spcPts val="0"/>
              </a:spcAft>
              <a:buClr>
                <a:srgbClr val="363636"/>
              </a:buClr>
              <a:buSzPts val="1200"/>
              <a:buFont typeface="Arial"/>
              <a:buChar char="-"/>
            </a:pPr>
            <a:r>
              <a:rPr lang="es" sz="1200">
                <a:solidFill>
                  <a:srgbClr val="363636"/>
                </a:solidFill>
                <a:highlight>
                  <a:srgbClr val="FFFFFF"/>
                </a:highlight>
                <a:latin typeface="Arial"/>
                <a:ea typeface="Arial"/>
                <a:cs typeface="Arial"/>
                <a:sym typeface="Arial"/>
              </a:rPr>
              <a:t>Abre el menú </a:t>
            </a:r>
            <a:r>
              <a:rPr b="1" lang="es" sz="1200">
                <a:solidFill>
                  <a:srgbClr val="363636"/>
                </a:solidFill>
                <a:highlight>
                  <a:srgbClr val="FFFFFF"/>
                </a:highlight>
                <a:latin typeface="Arial"/>
                <a:ea typeface="Arial"/>
                <a:cs typeface="Arial"/>
                <a:sym typeface="Arial"/>
              </a:rPr>
              <a:t>Inicio</a:t>
            </a:r>
            <a:r>
              <a:rPr lang="es" sz="1200">
                <a:solidFill>
                  <a:srgbClr val="363636"/>
                </a:solidFill>
                <a:highlight>
                  <a:srgbClr val="FFFFFF"/>
                </a:highlight>
                <a:latin typeface="Arial"/>
                <a:ea typeface="Arial"/>
                <a:cs typeface="Arial"/>
                <a:sym typeface="Arial"/>
              </a:rPr>
              <a:t> &gt; clic en </a:t>
            </a:r>
            <a:r>
              <a:rPr b="1" lang="es" sz="1200">
                <a:solidFill>
                  <a:srgbClr val="363636"/>
                </a:solidFill>
                <a:highlight>
                  <a:srgbClr val="FFFFFF"/>
                </a:highlight>
                <a:latin typeface="Arial"/>
                <a:ea typeface="Arial"/>
                <a:cs typeface="Arial"/>
                <a:sym typeface="Arial"/>
              </a:rPr>
              <a:t>Ejecutar</a:t>
            </a:r>
            <a:r>
              <a:rPr lang="es" sz="1200">
                <a:solidFill>
                  <a:srgbClr val="363636"/>
                </a:solidFill>
                <a:highlight>
                  <a:srgbClr val="FFFFFF"/>
                </a:highlight>
                <a:latin typeface="Arial"/>
                <a:ea typeface="Arial"/>
                <a:cs typeface="Arial"/>
                <a:sym typeface="Arial"/>
              </a:rPr>
              <a:t> &gt; escribe </a:t>
            </a:r>
            <a:r>
              <a:rPr b="1" lang="es" sz="1200">
                <a:solidFill>
                  <a:srgbClr val="363636"/>
                </a:solidFill>
                <a:highlight>
                  <a:srgbClr val="FFFFFF"/>
                </a:highlight>
                <a:latin typeface="Arial"/>
                <a:ea typeface="Arial"/>
                <a:cs typeface="Arial"/>
                <a:sym typeface="Arial"/>
              </a:rPr>
              <a:t>cmd</a:t>
            </a:r>
            <a:r>
              <a:rPr lang="es" sz="1200">
                <a:solidFill>
                  <a:srgbClr val="363636"/>
                </a:solidFill>
                <a:highlight>
                  <a:srgbClr val="FFFFFF"/>
                </a:highlight>
                <a:latin typeface="Arial"/>
                <a:ea typeface="Arial"/>
                <a:cs typeface="Arial"/>
                <a:sym typeface="Arial"/>
              </a:rPr>
              <a:t> y presiona Enter.</a:t>
            </a:r>
            <a:endParaRPr sz="1200">
              <a:solidFill>
                <a:srgbClr val="363636"/>
              </a:solidFill>
              <a:highlight>
                <a:srgbClr val="FFFFFF"/>
              </a:highlight>
              <a:latin typeface="Arial"/>
              <a:ea typeface="Arial"/>
              <a:cs typeface="Arial"/>
              <a:sym typeface="Arial"/>
            </a:endParaRPr>
          </a:p>
          <a:p>
            <a:pPr indent="-304800" lvl="0" marL="457200" rtl="0" algn="l">
              <a:lnSpc>
                <a:spcPct val="100000"/>
              </a:lnSpc>
              <a:spcBef>
                <a:spcPts val="0"/>
              </a:spcBef>
              <a:spcAft>
                <a:spcPts val="0"/>
              </a:spcAft>
              <a:buClr>
                <a:srgbClr val="363636"/>
              </a:buClr>
              <a:buSzPts val="1200"/>
              <a:buFont typeface="Arial"/>
              <a:buChar char="-"/>
            </a:pPr>
            <a:r>
              <a:rPr lang="es" sz="1200">
                <a:solidFill>
                  <a:srgbClr val="363636"/>
                </a:solidFill>
                <a:highlight>
                  <a:srgbClr val="FFFFFF"/>
                </a:highlight>
                <a:latin typeface="Arial"/>
                <a:ea typeface="Arial"/>
                <a:cs typeface="Arial"/>
                <a:sym typeface="Arial"/>
              </a:rPr>
              <a:t>En la línea de comandos, escribe </a:t>
            </a:r>
            <a:r>
              <a:rPr b="1" i="1" lang="es" sz="1200">
                <a:solidFill>
                  <a:srgbClr val="363636"/>
                </a:solidFill>
                <a:highlight>
                  <a:srgbClr val="FFFFFF"/>
                </a:highlight>
                <a:latin typeface="Arial"/>
                <a:ea typeface="Arial"/>
                <a:cs typeface="Arial"/>
                <a:sym typeface="Arial"/>
              </a:rPr>
              <a:t>tracert tudominio.com</a:t>
            </a:r>
            <a:r>
              <a:rPr lang="es" sz="1200">
                <a:solidFill>
                  <a:srgbClr val="363636"/>
                </a:solidFill>
                <a:highlight>
                  <a:srgbClr val="FFFFFF"/>
                </a:highlight>
                <a:latin typeface="Arial"/>
                <a:ea typeface="Arial"/>
                <a:cs typeface="Arial"/>
                <a:sym typeface="Arial"/>
              </a:rPr>
              <a:t> y presiona Enter.</a:t>
            </a:r>
            <a:endParaRPr sz="1200">
              <a:solidFill>
                <a:srgbClr val="363636"/>
              </a:solidFill>
              <a:highlight>
                <a:srgbClr val="FFFFFF"/>
              </a:highlight>
              <a:latin typeface="Arial"/>
              <a:ea typeface="Arial"/>
              <a:cs typeface="Arial"/>
              <a:sym typeface="Arial"/>
            </a:endParaRPr>
          </a:p>
          <a:p>
            <a:pPr indent="0" lvl="0" marL="0" rtl="0" algn="l">
              <a:lnSpc>
                <a:spcPct val="100000"/>
              </a:lnSpc>
              <a:spcBef>
                <a:spcPts val="2300"/>
              </a:spcBef>
              <a:spcAft>
                <a:spcPts val="0"/>
              </a:spcAft>
              <a:buNone/>
            </a:pPr>
            <a:r>
              <a:rPr lang="es" sz="1200">
                <a:solidFill>
                  <a:srgbClr val="363636"/>
                </a:solidFill>
                <a:highlight>
                  <a:srgbClr val="FFFFFF"/>
                </a:highlight>
                <a:latin typeface="Arial"/>
                <a:ea typeface="Arial"/>
                <a:cs typeface="Arial"/>
                <a:sym typeface="Arial"/>
              </a:rPr>
              <a:t>Para </a:t>
            </a:r>
            <a:r>
              <a:rPr b="1" lang="es" sz="1200">
                <a:solidFill>
                  <a:srgbClr val="363636"/>
                </a:solidFill>
                <a:highlight>
                  <a:srgbClr val="FFFFFF"/>
                </a:highlight>
                <a:latin typeface="Arial"/>
                <a:ea typeface="Arial"/>
                <a:cs typeface="Arial"/>
                <a:sym typeface="Arial"/>
              </a:rPr>
              <a:t>Windows 8</a:t>
            </a:r>
            <a:r>
              <a:rPr lang="es" sz="1200">
                <a:solidFill>
                  <a:srgbClr val="363636"/>
                </a:solidFill>
                <a:highlight>
                  <a:srgbClr val="FFFFFF"/>
                </a:highlight>
                <a:latin typeface="Arial"/>
                <a:ea typeface="Arial"/>
                <a:cs typeface="Arial"/>
                <a:sym typeface="Arial"/>
              </a:rPr>
              <a:t> y posteriores:</a:t>
            </a:r>
            <a:endParaRPr sz="1200">
              <a:solidFill>
                <a:srgbClr val="363636"/>
              </a:solidFill>
              <a:highlight>
                <a:srgbClr val="FFFFFF"/>
              </a:highlight>
              <a:latin typeface="Arial"/>
              <a:ea typeface="Arial"/>
              <a:cs typeface="Arial"/>
              <a:sym typeface="Arial"/>
            </a:endParaRPr>
          </a:p>
          <a:p>
            <a:pPr indent="-304800" lvl="0" marL="457200" rtl="0" algn="l">
              <a:lnSpc>
                <a:spcPct val="100000"/>
              </a:lnSpc>
              <a:spcBef>
                <a:spcPts val="2300"/>
              </a:spcBef>
              <a:spcAft>
                <a:spcPts val="0"/>
              </a:spcAft>
              <a:buClr>
                <a:srgbClr val="363636"/>
              </a:buClr>
              <a:buSzPts val="1200"/>
              <a:buFont typeface="Arial"/>
              <a:buChar char="-"/>
            </a:pPr>
            <a:r>
              <a:rPr lang="es" sz="1200">
                <a:solidFill>
                  <a:srgbClr val="363636"/>
                </a:solidFill>
                <a:highlight>
                  <a:srgbClr val="FFFFFF"/>
                </a:highlight>
                <a:latin typeface="Arial"/>
                <a:ea typeface="Arial"/>
                <a:cs typeface="Arial"/>
                <a:sym typeface="Arial"/>
              </a:rPr>
              <a:t>Al igual que en </a:t>
            </a:r>
            <a:r>
              <a:rPr b="1" lang="es" sz="1200">
                <a:solidFill>
                  <a:srgbClr val="363636"/>
                </a:solidFill>
                <a:highlight>
                  <a:srgbClr val="FFFFFF"/>
                </a:highlight>
                <a:latin typeface="Arial"/>
                <a:ea typeface="Arial"/>
                <a:cs typeface="Arial"/>
                <a:sym typeface="Arial"/>
              </a:rPr>
              <a:t>Windows 7</a:t>
            </a:r>
            <a:r>
              <a:rPr lang="es" sz="1200">
                <a:solidFill>
                  <a:srgbClr val="363636"/>
                </a:solidFill>
                <a:highlight>
                  <a:srgbClr val="FFFFFF"/>
                </a:highlight>
                <a:latin typeface="Arial"/>
                <a:ea typeface="Arial"/>
                <a:cs typeface="Arial"/>
                <a:sym typeface="Arial"/>
              </a:rPr>
              <a:t> es necesario abrir la cmd</a:t>
            </a:r>
            <a:endParaRPr sz="1200">
              <a:solidFill>
                <a:srgbClr val="363636"/>
              </a:solidFill>
              <a:highlight>
                <a:srgbClr val="FFFFFF"/>
              </a:highlight>
              <a:latin typeface="Arial"/>
              <a:ea typeface="Arial"/>
              <a:cs typeface="Arial"/>
              <a:sym typeface="Arial"/>
            </a:endParaRPr>
          </a:p>
          <a:p>
            <a:pPr indent="-304800" lvl="0" marL="457200" rtl="0" algn="l">
              <a:lnSpc>
                <a:spcPct val="100000"/>
              </a:lnSpc>
              <a:spcBef>
                <a:spcPts val="0"/>
              </a:spcBef>
              <a:spcAft>
                <a:spcPts val="0"/>
              </a:spcAft>
              <a:buClr>
                <a:srgbClr val="363636"/>
              </a:buClr>
              <a:buSzPts val="1200"/>
              <a:buFont typeface="Arial"/>
              <a:buChar char="-"/>
            </a:pPr>
            <a:r>
              <a:rPr lang="es" sz="1200">
                <a:solidFill>
                  <a:srgbClr val="363636"/>
                </a:solidFill>
                <a:highlight>
                  <a:srgbClr val="FFFFFF"/>
                </a:highlight>
                <a:latin typeface="Arial"/>
                <a:ea typeface="Arial"/>
                <a:cs typeface="Arial"/>
                <a:sym typeface="Arial"/>
              </a:rPr>
              <a:t>Escribe</a:t>
            </a:r>
            <a:r>
              <a:rPr b="1" i="1" lang="es" sz="1200">
                <a:solidFill>
                  <a:srgbClr val="363636"/>
                </a:solidFill>
                <a:highlight>
                  <a:srgbClr val="FFFFFF"/>
                </a:highlight>
                <a:latin typeface="Arial"/>
                <a:ea typeface="Arial"/>
                <a:cs typeface="Arial"/>
                <a:sym typeface="Arial"/>
              </a:rPr>
              <a:t> tracert tudominio.com </a:t>
            </a:r>
            <a:r>
              <a:rPr lang="es" sz="1200">
                <a:solidFill>
                  <a:srgbClr val="363636"/>
                </a:solidFill>
                <a:highlight>
                  <a:srgbClr val="FFFFFF"/>
                </a:highlight>
                <a:latin typeface="Arial"/>
                <a:ea typeface="Arial"/>
                <a:cs typeface="Arial"/>
                <a:sym typeface="Arial"/>
              </a:rPr>
              <a:t>y presiona Enter.</a:t>
            </a:r>
            <a:endParaRPr sz="1200">
              <a:solidFill>
                <a:srgbClr val="363636"/>
              </a:solidFill>
              <a:highlight>
                <a:srgbClr val="FFFFFF"/>
              </a:highlight>
              <a:latin typeface="Arial"/>
              <a:ea typeface="Arial"/>
              <a:cs typeface="Arial"/>
              <a:sym typeface="Arial"/>
            </a:endParaRPr>
          </a:p>
          <a:p>
            <a:pPr indent="-304800" lvl="0" marL="457200" rtl="0" algn="l">
              <a:lnSpc>
                <a:spcPct val="100000"/>
              </a:lnSpc>
              <a:spcBef>
                <a:spcPts val="0"/>
              </a:spcBef>
              <a:spcAft>
                <a:spcPts val="0"/>
              </a:spcAft>
              <a:buClr>
                <a:srgbClr val="363636"/>
              </a:buClr>
              <a:buSzPts val="1200"/>
              <a:buFont typeface="Arial"/>
              <a:buChar char="-"/>
            </a:pPr>
            <a:r>
              <a:rPr lang="es" sz="1200">
                <a:solidFill>
                  <a:srgbClr val="363636"/>
                </a:solidFill>
                <a:highlight>
                  <a:srgbClr val="FFFFFF"/>
                </a:highlight>
                <a:latin typeface="Arial"/>
                <a:ea typeface="Arial"/>
                <a:cs typeface="Arial"/>
                <a:sym typeface="Arial"/>
              </a:rPr>
              <a:t>Esto te proporcionará los resultados del traceroute de tu ordenador a tudominio.com. En el caso de</a:t>
            </a:r>
            <a:r>
              <a:rPr b="1" lang="es" sz="1200">
                <a:solidFill>
                  <a:srgbClr val="363636"/>
                </a:solidFill>
                <a:highlight>
                  <a:srgbClr val="FFFFFF"/>
                </a:highlight>
                <a:latin typeface="Arial"/>
                <a:ea typeface="Arial"/>
                <a:cs typeface="Arial"/>
                <a:sym typeface="Arial"/>
              </a:rPr>
              <a:t> Windows 8 </a:t>
            </a:r>
            <a:r>
              <a:rPr lang="es" sz="1200">
                <a:solidFill>
                  <a:srgbClr val="363636"/>
                </a:solidFill>
                <a:highlight>
                  <a:srgbClr val="FFFFFF"/>
                </a:highlight>
                <a:latin typeface="Arial"/>
                <a:ea typeface="Arial"/>
                <a:cs typeface="Arial"/>
                <a:sym typeface="Arial"/>
              </a:rPr>
              <a:t>y posteriores también puedes usar el comando </a:t>
            </a:r>
            <a:r>
              <a:rPr b="1" i="1" lang="es" sz="1200">
                <a:solidFill>
                  <a:srgbClr val="363636"/>
                </a:solidFill>
                <a:highlight>
                  <a:srgbClr val="FFFFFF"/>
                </a:highlight>
                <a:latin typeface="Arial"/>
                <a:ea typeface="Arial"/>
                <a:cs typeface="Arial"/>
                <a:sym typeface="Arial"/>
              </a:rPr>
              <a:t>tracert</a:t>
            </a:r>
            <a:r>
              <a:rPr lang="es" sz="1200">
                <a:solidFill>
                  <a:srgbClr val="363636"/>
                </a:solidFill>
                <a:highlight>
                  <a:srgbClr val="FFFFFF"/>
                </a:highlight>
                <a:latin typeface="Arial"/>
                <a:ea typeface="Arial"/>
                <a:cs typeface="Arial"/>
                <a:sym typeface="Arial"/>
              </a:rPr>
              <a:t> con una IP, ej. </a:t>
            </a:r>
            <a:r>
              <a:rPr b="1" i="1" lang="es" sz="1200">
                <a:solidFill>
                  <a:srgbClr val="363636"/>
                </a:solidFill>
                <a:highlight>
                  <a:srgbClr val="FFFFFF"/>
                </a:highlight>
                <a:latin typeface="Arial"/>
                <a:ea typeface="Arial"/>
                <a:cs typeface="Arial"/>
                <a:sym typeface="Arial"/>
              </a:rPr>
              <a:t>tracert</a:t>
            </a:r>
            <a:r>
              <a:rPr b="1" lang="es" sz="1200">
                <a:solidFill>
                  <a:srgbClr val="363636"/>
                </a:solidFill>
                <a:highlight>
                  <a:srgbClr val="FFFFFF"/>
                </a:highlight>
                <a:latin typeface="Arial"/>
                <a:ea typeface="Arial"/>
                <a:cs typeface="Arial"/>
                <a:sym typeface="Arial"/>
              </a:rPr>
              <a:t> 1.2.3.4</a:t>
            </a:r>
            <a:endParaRPr b="1" sz="1200">
              <a:solidFill>
                <a:srgbClr val="363636"/>
              </a:solidFill>
              <a:highlight>
                <a:srgbClr val="FFFFFF"/>
              </a:highlight>
              <a:latin typeface="Arial"/>
              <a:ea typeface="Arial"/>
              <a:cs typeface="Arial"/>
              <a:sym typeface="Arial"/>
            </a:endParaRPr>
          </a:p>
          <a:p>
            <a:pPr indent="0" lvl="0" marL="0" rtl="0" algn="l">
              <a:lnSpc>
                <a:spcPct val="100000"/>
              </a:lnSpc>
              <a:spcBef>
                <a:spcPts val="2300"/>
              </a:spcBef>
              <a:spcAft>
                <a:spcPts val="0"/>
              </a:spcAft>
              <a:buNone/>
            </a:pPr>
            <a:r>
              <a:t/>
            </a:r>
            <a:endParaRPr sz="1200">
              <a:solidFill>
                <a:srgbClr val="363636"/>
              </a:solidFill>
              <a:highlight>
                <a:srgbClr val="FFFFFF"/>
              </a:highlight>
              <a:latin typeface="Arial"/>
              <a:ea typeface="Arial"/>
              <a:cs typeface="Arial"/>
              <a:sym typeface="Arial"/>
            </a:endParaRPr>
          </a:p>
          <a:p>
            <a:pPr indent="0" lvl="0" marL="0" rtl="0" algn="l">
              <a:spcBef>
                <a:spcPts val="23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COMANDOS EN WINDOWS</a:t>
            </a:r>
            <a:endParaRPr/>
          </a:p>
        </p:txBody>
      </p:sp>
      <p:sp>
        <p:nvSpPr>
          <p:cNvPr id="173" name="Google Shape;173;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Ruta a www.uneatlantico.es</a:t>
            </a:r>
            <a:endParaRPr/>
          </a:p>
        </p:txBody>
      </p:sp>
      <p:pic>
        <p:nvPicPr>
          <p:cNvPr id="174" name="Google Shape;174;p29"/>
          <p:cNvPicPr preferRelativeResize="0"/>
          <p:nvPr/>
        </p:nvPicPr>
        <p:blipFill>
          <a:blip r:embed="rId3">
            <a:alphaModFix/>
          </a:blip>
          <a:stretch>
            <a:fillRect/>
          </a:stretch>
        </p:blipFill>
        <p:spPr>
          <a:xfrm>
            <a:off x="1907675" y="1786950"/>
            <a:ext cx="5405376" cy="3052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COMANDOS EN LINUX</a:t>
            </a:r>
            <a:endParaRPr/>
          </a:p>
        </p:txBody>
      </p:sp>
      <p:sp>
        <p:nvSpPr>
          <p:cNvPr id="180" name="Google Shape;180;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sz="1200">
              <a:solidFill>
                <a:srgbClr val="363636"/>
              </a:solidFill>
              <a:highlight>
                <a:srgbClr val="FFFFFF"/>
              </a:highlight>
              <a:latin typeface="Arial"/>
              <a:ea typeface="Arial"/>
              <a:cs typeface="Arial"/>
              <a:sym typeface="Arial"/>
            </a:endParaRPr>
          </a:p>
          <a:p>
            <a:pPr indent="0" lvl="0" marL="0" rtl="0" algn="l">
              <a:lnSpc>
                <a:spcPct val="100000"/>
              </a:lnSpc>
              <a:spcBef>
                <a:spcPts val="2300"/>
              </a:spcBef>
              <a:spcAft>
                <a:spcPts val="0"/>
              </a:spcAft>
              <a:buNone/>
            </a:pPr>
            <a:r>
              <a:rPr lang="es" sz="1200">
                <a:solidFill>
                  <a:srgbClr val="363636"/>
                </a:solidFill>
                <a:highlight>
                  <a:srgbClr val="FFFFFF"/>
                </a:highlight>
                <a:latin typeface="Arial"/>
                <a:ea typeface="Arial"/>
                <a:cs typeface="Arial"/>
                <a:sym typeface="Arial"/>
              </a:rPr>
              <a:t>Para </a:t>
            </a:r>
            <a:r>
              <a:rPr b="1" lang="es" sz="1200">
                <a:solidFill>
                  <a:srgbClr val="363636"/>
                </a:solidFill>
                <a:highlight>
                  <a:srgbClr val="FFFFFF"/>
                </a:highlight>
                <a:latin typeface="Arial"/>
                <a:ea typeface="Arial"/>
                <a:cs typeface="Arial"/>
                <a:sym typeface="Arial"/>
              </a:rPr>
              <a:t>Linux</a:t>
            </a:r>
            <a:r>
              <a:rPr lang="es" sz="1200">
                <a:solidFill>
                  <a:srgbClr val="363636"/>
                </a:solidFill>
                <a:highlight>
                  <a:srgbClr val="FFFFFF"/>
                </a:highlight>
                <a:latin typeface="Arial"/>
                <a:ea typeface="Arial"/>
                <a:cs typeface="Arial"/>
                <a:sym typeface="Arial"/>
              </a:rPr>
              <a:t> (Ubuntu…)</a:t>
            </a:r>
            <a:endParaRPr sz="1200">
              <a:solidFill>
                <a:srgbClr val="363636"/>
              </a:solidFill>
              <a:highlight>
                <a:srgbClr val="FFFFFF"/>
              </a:highlight>
              <a:latin typeface="Arial"/>
              <a:ea typeface="Arial"/>
              <a:cs typeface="Arial"/>
              <a:sym typeface="Arial"/>
            </a:endParaRPr>
          </a:p>
          <a:p>
            <a:pPr indent="-304800" lvl="0" marL="457200" rtl="0" algn="l">
              <a:lnSpc>
                <a:spcPct val="100000"/>
              </a:lnSpc>
              <a:spcBef>
                <a:spcPts val="2300"/>
              </a:spcBef>
              <a:spcAft>
                <a:spcPts val="0"/>
              </a:spcAft>
              <a:buClr>
                <a:srgbClr val="363636"/>
              </a:buClr>
              <a:buSzPts val="1200"/>
              <a:buFont typeface="Arial"/>
              <a:buChar char="-"/>
            </a:pPr>
            <a:r>
              <a:rPr lang="es" sz="1200">
                <a:solidFill>
                  <a:srgbClr val="363636"/>
                </a:solidFill>
                <a:highlight>
                  <a:srgbClr val="FFFFFF"/>
                </a:highlight>
                <a:latin typeface="Arial"/>
                <a:ea typeface="Arial"/>
                <a:cs typeface="Arial"/>
                <a:sym typeface="Arial"/>
              </a:rPr>
              <a:t>Abre una ventana de </a:t>
            </a:r>
            <a:r>
              <a:rPr b="1" lang="es" sz="1200">
                <a:solidFill>
                  <a:srgbClr val="363636"/>
                </a:solidFill>
                <a:highlight>
                  <a:srgbClr val="FFFFFF"/>
                </a:highlight>
                <a:latin typeface="Arial"/>
                <a:ea typeface="Arial"/>
                <a:cs typeface="Arial"/>
                <a:sym typeface="Arial"/>
              </a:rPr>
              <a:t>Terminal</a:t>
            </a:r>
            <a:r>
              <a:rPr lang="es" sz="1200">
                <a:solidFill>
                  <a:srgbClr val="363636"/>
                </a:solidFill>
                <a:highlight>
                  <a:srgbClr val="FFFFFF"/>
                </a:highlight>
                <a:latin typeface="Arial"/>
                <a:ea typeface="Arial"/>
                <a:cs typeface="Arial"/>
                <a:sym typeface="Arial"/>
              </a:rPr>
              <a:t> y escribe:</a:t>
            </a:r>
            <a:endParaRPr sz="1200">
              <a:solidFill>
                <a:srgbClr val="363636"/>
              </a:solidFill>
              <a:highlight>
                <a:srgbClr val="FFFFFF"/>
              </a:highlight>
              <a:latin typeface="Arial"/>
              <a:ea typeface="Arial"/>
              <a:cs typeface="Arial"/>
              <a:sym typeface="Arial"/>
            </a:endParaRPr>
          </a:p>
          <a:p>
            <a:pPr indent="-304800" lvl="0" marL="457200" rtl="0" algn="l">
              <a:lnSpc>
                <a:spcPct val="100000"/>
              </a:lnSpc>
              <a:spcBef>
                <a:spcPts val="0"/>
              </a:spcBef>
              <a:spcAft>
                <a:spcPts val="0"/>
              </a:spcAft>
              <a:buClr>
                <a:srgbClr val="363636"/>
              </a:buClr>
              <a:buSzPts val="1200"/>
              <a:buFont typeface="Arial"/>
              <a:buChar char="-"/>
            </a:pPr>
            <a:r>
              <a:rPr lang="es" sz="1200">
                <a:solidFill>
                  <a:srgbClr val="363636"/>
                </a:solidFill>
                <a:highlight>
                  <a:srgbClr val="FFFFFF"/>
                </a:highlight>
                <a:latin typeface="Arial"/>
                <a:ea typeface="Arial"/>
                <a:cs typeface="Arial"/>
                <a:sym typeface="Arial"/>
              </a:rPr>
              <a:t>Una vez abierta la terminal escribir:</a:t>
            </a:r>
            <a:r>
              <a:rPr b="1" lang="es" sz="1200">
                <a:solidFill>
                  <a:srgbClr val="363636"/>
                </a:solidFill>
                <a:highlight>
                  <a:srgbClr val="FFFFFF"/>
                </a:highlight>
                <a:latin typeface="Arial"/>
                <a:ea typeface="Arial"/>
                <a:cs typeface="Arial"/>
                <a:sym typeface="Arial"/>
              </a:rPr>
              <a:t> “traceroute -I </a:t>
            </a:r>
            <a:r>
              <a:rPr b="1" i="1" lang="es" sz="1200">
                <a:solidFill>
                  <a:srgbClr val="363636"/>
                </a:solidFill>
                <a:highlight>
                  <a:srgbClr val="FFFFFF"/>
                </a:highlight>
                <a:latin typeface="Arial"/>
                <a:ea typeface="Arial"/>
                <a:cs typeface="Arial"/>
                <a:sym typeface="Arial"/>
              </a:rPr>
              <a:t>tudominio.com”</a:t>
            </a:r>
            <a:endParaRPr b="1" i="1" sz="1200">
              <a:solidFill>
                <a:srgbClr val="363636"/>
              </a:solidFill>
              <a:highlight>
                <a:srgbClr val="FFFFFF"/>
              </a:highlight>
              <a:latin typeface="Arial"/>
              <a:ea typeface="Arial"/>
              <a:cs typeface="Arial"/>
              <a:sym typeface="Arial"/>
            </a:endParaRPr>
          </a:p>
          <a:p>
            <a:pPr indent="0" lvl="0" marL="0" rtl="0" algn="l">
              <a:lnSpc>
                <a:spcPct val="100000"/>
              </a:lnSpc>
              <a:spcBef>
                <a:spcPts val="2300"/>
              </a:spcBef>
              <a:spcAft>
                <a:spcPts val="0"/>
              </a:spcAft>
              <a:buNone/>
            </a:pPr>
            <a:r>
              <a:rPr lang="es" sz="1200">
                <a:solidFill>
                  <a:srgbClr val="363636"/>
                </a:solidFill>
                <a:highlight>
                  <a:srgbClr val="FFFFFF"/>
                </a:highlight>
                <a:latin typeface="Arial"/>
                <a:ea typeface="Arial"/>
                <a:cs typeface="Arial"/>
                <a:sym typeface="Arial"/>
              </a:rPr>
              <a:t>La opción -I es necesaria ara que el traceroute use ICMP (Protocolo de Control de Mensajes de Internet). borrar → (que es basicamente un protocolo esencial para llevar a cabo una comunicacion en redes IP`s) También borrar → (al igual que en windows) puedes usar </a:t>
            </a:r>
            <a:r>
              <a:rPr b="1" i="1" lang="es" sz="1200">
                <a:solidFill>
                  <a:srgbClr val="363636"/>
                </a:solidFill>
                <a:highlight>
                  <a:srgbClr val="FFFFFF"/>
                </a:highlight>
                <a:latin typeface="Arial"/>
                <a:ea typeface="Arial"/>
                <a:cs typeface="Arial"/>
                <a:sym typeface="Arial"/>
              </a:rPr>
              <a:t>traceroute</a:t>
            </a:r>
            <a:r>
              <a:rPr lang="es" sz="1200">
                <a:solidFill>
                  <a:srgbClr val="363636"/>
                </a:solidFill>
                <a:highlight>
                  <a:srgbClr val="FFFFFF"/>
                </a:highlight>
                <a:latin typeface="Arial"/>
                <a:ea typeface="Arial"/>
                <a:cs typeface="Arial"/>
                <a:sym typeface="Arial"/>
              </a:rPr>
              <a:t> con una IP, ej. </a:t>
            </a:r>
            <a:r>
              <a:rPr b="1" i="1" lang="es" sz="1200">
                <a:solidFill>
                  <a:srgbClr val="363636"/>
                </a:solidFill>
                <a:highlight>
                  <a:srgbClr val="FFFFFF"/>
                </a:highlight>
                <a:latin typeface="Arial"/>
                <a:ea typeface="Arial"/>
                <a:cs typeface="Arial"/>
                <a:sym typeface="Arial"/>
              </a:rPr>
              <a:t>traceroute</a:t>
            </a:r>
            <a:r>
              <a:rPr b="1" lang="es" sz="1200">
                <a:solidFill>
                  <a:srgbClr val="363636"/>
                </a:solidFill>
                <a:highlight>
                  <a:srgbClr val="FFFFFF"/>
                </a:highlight>
                <a:latin typeface="Arial"/>
                <a:ea typeface="Arial"/>
                <a:cs typeface="Arial"/>
                <a:sym typeface="Arial"/>
              </a:rPr>
              <a:t> -I 1.2.3.4</a:t>
            </a:r>
            <a:endParaRPr b="1" sz="1200">
              <a:solidFill>
                <a:srgbClr val="363636"/>
              </a:solidFill>
              <a:highlight>
                <a:srgbClr val="FFFFFF"/>
              </a:highlight>
              <a:latin typeface="Arial"/>
              <a:ea typeface="Arial"/>
              <a:cs typeface="Arial"/>
              <a:sym typeface="Arial"/>
            </a:endParaRPr>
          </a:p>
          <a:p>
            <a:pPr indent="0" lvl="0" marL="0" rtl="0" algn="l">
              <a:spcBef>
                <a:spcPts val="230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COMANDOS EN LINUX</a:t>
            </a:r>
            <a:endParaRPr/>
          </a:p>
        </p:txBody>
      </p:sp>
      <p:sp>
        <p:nvSpPr>
          <p:cNvPr id="186" name="Google Shape;186;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Ruta a www.google.es</a:t>
            </a:r>
            <a:endParaRPr/>
          </a:p>
        </p:txBody>
      </p:sp>
      <p:pic>
        <p:nvPicPr>
          <p:cNvPr id="187" name="Google Shape;187;p31"/>
          <p:cNvPicPr preferRelativeResize="0"/>
          <p:nvPr/>
        </p:nvPicPr>
        <p:blipFill>
          <a:blip r:embed="rId3">
            <a:alphaModFix/>
          </a:blip>
          <a:stretch>
            <a:fillRect/>
          </a:stretch>
        </p:blipFill>
        <p:spPr>
          <a:xfrm>
            <a:off x="1536675" y="1786925"/>
            <a:ext cx="5973325" cy="2982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IP CONFIG LINUX</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sz="1350">
                <a:solidFill>
                  <a:schemeClr val="dk1"/>
                </a:solidFill>
                <a:latin typeface="Roboto"/>
                <a:ea typeface="Roboto"/>
                <a:cs typeface="Roboto"/>
                <a:sym typeface="Roboto"/>
              </a:rPr>
              <a:t>ifconfig</a:t>
            </a:r>
            <a:r>
              <a:rPr lang="es" sz="1350">
                <a:solidFill>
                  <a:schemeClr val="dk1"/>
                </a:solidFill>
                <a:latin typeface="Roboto"/>
                <a:ea typeface="Roboto"/>
                <a:cs typeface="Roboto"/>
                <a:sym typeface="Roboto"/>
              </a:rPr>
              <a:t> es una herramienta de gestión de red. Se utiliza para configurar y ver el estado de las interfaces de red en los sistemas operativos </a:t>
            </a:r>
            <a:r>
              <a:rPr b="1" lang="es" sz="1350">
                <a:solidFill>
                  <a:schemeClr val="dk1"/>
                </a:solidFill>
                <a:latin typeface="Roboto"/>
                <a:ea typeface="Roboto"/>
                <a:cs typeface="Roboto"/>
                <a:sym typeface="Roboto"/>
              </a:rPr>
              <a:t>Linux</a:t>
            </a:r>
            <a:r>
              <a:rPr lang="es" sz="1350">
                <a:solidFill>
                  <a:schemeClr val="dk1"/>
                </a:solidFill>
                <a:latin typeface="Roboto"/>
                <a:ea typeface="Roboto"/>
                <a:cs typeface="Roboto"/>
                <a:sym typeface="Roboto"/>
              </a:rPr>
              <a:t>. Con </a:t>
            </a:r>
            <a:r>
              <a:rPr b="1" lang="es" sz="1350">
                <a:solidFill>
                  <a:schemeClr val="dk1"/>
                </a:solidFill>
                <a:latin typeface="Roboto"/>
                <a:ea typeface="Roboto"/>
                <a:cs typeface="Roboto"/>
                <a:sym typeface="Roboto"/>
              </a:rPr>
              <a:t>ifconfig, </a:t>
            </a:r>
            <a:r>
              <a:rPr lang="es" sz="1350">
                <a:solidFill>
                  <a:schemeClr val="dk1"/>
                </a:solidFill>
                <a:latin typeface="Roboto"/>
                <a:ea typeface="Roboto"/>
                <a:cs typeface="Roboto"/>
                <a:sym typeface="Roboto"/>
              </a:rPr>
              <a:t>puede asignar direcciones IP, habilitar o deshabilitar interfaces, administrar la caché, rutas y más.</a:t>
            </a:r>
            <a:endParaRPr sz="1350">
              <a:solidFill>
                <a:schemeClr val="dk1"/>
              </a:solidFill>
              <a:latin typeface="Roboto"/>
              <a:ea typeface="Roboto"/>
              <a:cs typeface="Roboto"/>
              <a:sym typeface="Roboto"/>
            </a:endParaRPr>
          </a:p>
          <a:p>
            <a:pPr indent="0" lvl="0" marL="0" rtl="0" algn="l">
              <a:spcBef>
                <a:spcPts val="1200"/>
              </a:spcBef>
              <a:spcAft>
                <a:spcPts val="0"/>
              </a:spcAft>
              <a:buNone/>
            </a:pPr>
            <a:r>
              <a:rPr lang="es" sz="1350">
                <a:solidFill>
                  <a:schemeClr val="dk1"/>
                </a:solidFill>
                <a:latin typeface="Roboto"/>
                <a:ea typeface="Roboto"/>
                <a:cs typeface="Roboto"/>
                <a:sym typeface="Roboto"/>
              </a:rPr>
              <a:t>Para instalarlo, había que poner este comando en el cmd de ubuntu: </a:t>
            </a:r>
            <a:endParaRPr sz="1350">
              <a:solidFill>
                <a:schemeClr val="dk1"/>
              </a:solidFill>
              <a:latin typeface="Roboto"/>
              <a:ea typeface="Roboto"/>
              <a:cs typeface="Roboto"/>
              <a:sym typeface="Roboto"/>
            </a:endParaRPr>
          </a:p>
          <a:p>
            <a:pPr indent="-314325" lvl="0" marL="457200" rtl="0" algn="l">
              <a:spcBef>
                <a:spcPts val="1200"/>
              </a:spcBef>
              <a:spcAft>
                <a:spcPts val="0"/>
              </a:spcAft>
              <a:buClr>
                <a:schemeClr val="dk1"/>
              </a:buClr>
              <a:buSzPts val="1350"/>
              <a:buFont typeface="Roboto"/>
              <a:buChar char="-"/>
            </a:pPr>
            <a:r>
              <a:rPr lang="es" sz="1350">
                <a:solidFill>
                  <a:schemeClr val="dk1"/>
                </a:solidFill>
                <a:latin typeface="Roboto"/>
                <a:ea typeface="Roboto"/>
                <a:cs typeface="Roboto"/>
                <a:sym typeface="Roboto"/>
              </a:rPr>
              <a:t>sudo apt install net-tools -y</a:t>
            </a:r>
            <a:endParaRPr sz="1350">
              <a:solidFill>
                <a:schemeClr val="dk1"/>
              </a:solidFill>
              <a:latin typeface="Roboto"/>
              <a:ea typeface="Roboto"/>
              <a:cs typeface="Roboto"/>
              <a:sym typeface="Roboto"/>
            </a:endParaRPr>
          </a:p>
          <a:p>
            <a:pPr indent="0" lvl="0" marL="0" rtl="0" algn="l">
              <a:spcBef>
                <a:spcPts val="1200"/>
              </a:spcBef>
              <a:spcAft>
                <a:spcPts val="1200"/>
              </a:spcAft>
              <a:buNone/>
            </a:pPr>
            <a:r>
              <a:t/>
            </a:r>
            <a:endParaRPr sz="1350">
              <a:solidFill>
                <a:schemeClr val="dk1"/>
              </a:solidFill>
              <a:latin typeface="Roboto"/>
              <a:ea typeface="Roboto"/>
              <a:cs typeface="Roboto"/>
              <a:sym typeface="Roboto"/>
            </a:endParaRPr>
          </a:p>
        </p:txBody>
      </p:sp>
      <p:pic>
        <p:nvPicPr>
          <p:cNvPr id="67" name="Google Shape;67;p14"/>
          <p:cNvPicPr preferRelativeResize="0"/>
          <p:nvPr/>
        </p:nvPicPr>
        <p:blipFill>
          <a:blip r:embed="rId3">
            <a:alphaModFix/>
          </a:blip>
          <a:stretch>
            <a:fillRect/>
          </a:stretch>
        </p:blipFill>
        <p:spPr>
          <a:xfrm>
            <a:off x="3063450" y="2378875"/>
            <a:ext cx="5539700" cy="1545750"/>
          </a:xfrm>
          <a:prstGeom prst="rect">
            <a:avLst/>
          </a:prstGeom>
          <a:noFill/>
          <a:ln>
            <a:noFill/>
          </a:ln>
        </p:spPr>
      </p:pic>
      <p:sp>
        <p:nvSpPr>
          <p:cNvPr id="68" name="Google Shape;68;p14"/>
          <p:cNvSpPr txBox="1"/>
          <p:nvPr/>
        </p:nvSpPr>
        <p:spPr>
          <a:xfrm>
            <a:off x="407200" y="3879050"/>
            <a:ext cx="5818500" cy="7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00">
                <a:latin typeface="Roboto"/>
                <a:ea typeface="Roboto"/>
                <a:cs typeface="Roboto"/>
                <a:sym typeface="Roboto"/>
              </a:rPr>
              <a:t>¿Cómo asignamos una IP y una máscara de red?</a:t>
            </a:r>
            <a:endParaRPr sz="1300">
              <a:latin typeface="Roboto"/>
              <a:ea typeface="Roboto"/>
              <a:cs typeface="Roboto"/>
              <a:sym typeface="Roboto"/>
            </a:endParaRPr>
          </a:p>
          <a:p>
            <a:pPr indent="0" lvl="0" marL="0" rtl="0" algn="l">
              <a:spcBef>
                <a:spcPts val="0"/>
              </a:spcBef>
              <a:spcAft>
                <a:spcPts val="0"/>
              </a:spcAft>
              <a:buNone/>
            </a:pPr>
            <a:r>
              <a:t/>
            </a:r>
            <a:endParaRPr sz="1300">
              <a:latin typeface="Roboto"/>
              <a:ea typeface="Roboto"/>
              <a:cs typeface="Roboto"/>
              <a:sym typeface="Roboto"/>
            </a:endParaRPr>
          </a:p>
          <a:p>
            <a:pPr indent="0" lvl="0" marL="0" rtl="0" algn="l">
              <a:spcBef>
                <a:spcPts val="0"/>
              </a:spcBef>
              <a:spcAft>
                <a:spcPts val="0"/>
              </a:spcAft>
              <a:buNone/>
            </a:pPr>
            <a:r>
              <a:rPr lang="es" sz="1300">
                <a:latin typeface="Roboto"/>
                <a:ea typeface="Roboto"/>
                <a:cs typeface="Roboto"/>
                <a:sym typeface="Roboto"/>
              </a:rPr>
              <a:t>-	</a:t>
            </a:r>
            <a:r>
              <a:rPr lang="es" sz="1350">
                <a:solidFill>
                  <a:srgbClr val="222222"/>
                </a:solidFill>
                <a:latin typeface="Roboto"/>
                <a:ea typeface="Roboto"/>
                <a:cs typeface="Roboto"/>
                <a:sym typeface="Roboto"/>
              </a:rPr>
              <a:t>ifconfig [interface-name] [ip-address] netmask [subnet-mask]</a:t>
            </a:r>
            <a:endParaRPr sz="15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COMANDOS EN MAC OS</a:t>
            </a:r>
            <a:endParaRPr/>
          </a:p>
        </p:txBody>
      </p:sp>
      <p:sp>
        <p:nvSpPr>
          <p:cNvPr id="193" name="Google Shape;193;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s" sz="1200">
                <a:solidFill>
                  <a:srgbClr val="363636"/>
                </a:solidFill>
                <a:highlight>
                  <a:srgbClr val="FFFFFF"/>
                </a:highlight>
                <a:latin typeface="Arial"/>
                <a:ea typeface="Arial"/>
                <a:cs typeface="Arial"/>
                <a:sym typeface="Arial"/>
              </a:rPr>
              <a:t>Para MAC OS:</a:t>
            </a:r>
            <a:endParaRPr sz="1200">
              <a:solidFill>
                <a:srgbClr val="363636"/>
              </a:solidFill>
              <a:highlight>
                <a:srgbClr val="FFFFFF"/>
              </a:highlight>
              <a:latin typeface="Arial"/>
              <a:ea typeface="Arial"/>
              <a:cs typeface="Arial"/>
              <a:sym typeface="Arial"/>
            </a:endParaRPr>
          </a:p>
          <a:p>
            <a:pPr indent="0" lvl="0" marL="0" rtl="0" algn="l">
              <a:lnSpc>
                <a:spcPct val="100000"/>
              </a:lnSpc>
              <a:spcBef>
                <a:spcPts val="2300"/>
              </a:spcBef>
              <a:spcAft>
                <a:spcPts val="0"/>
              </a:spcAft>
              <a:buNone/>
            </a:pPr>
            <a:r>
              <a:rPr lang="es" sz="1200">
                <a:solidFill>
                  <a:srgbClr val="363636"/>
                </a:solidFill>
                <a:highlight>
                  <a:srgbClr val="FFFFFF"/>
                </a:highlight>
                <a:latin typeface="Arial"/>
                <a:ea typeface="Arial"/>
                <a:cs typeface="Arial"/>
                <a:sym typeface="Arial"/>
              </a:rPr>
              <a:t>En MAC existen 2 formas de acceder al comando traceroute…</a:t>
            </a:r>
            <a:endParaRPr sz="1200">
              <a:solidFill>
                <a:srgbClr val="363636"/>
              </a:solidFill>
              <a:highlight>
                <a:srgbClr val="FFFFFF"/>
              </a:highlight>
              <a:latin typeface="Arial"/>
              <a:ea typeface="Arial"/>
              <a:cs typeface="Arial"/>
              <a:sym typeface="Arial"/>
            </a:endParaRPr>
          </a:p>
          <a:p>
            <a:pPr indent="-304800" lvl="0" marL="457200" rtl="0" algn="l">
              <a:lnSpc>
                <a:spcPct val="100000"/>
              </a:lnSpc>
              <a:spcBef>
                <a:spcPts val="2300"/>
              </a:spcBef>
              <a:spcAft>
                <a:spcPts val="0"/>
              </a:spcAft>
              <a:buClr>
                <a:srgbClr val="363636"/>
              </a:buClr>
              <a:buSzPts val="1200"/>
              <a:buFont typeface="Arial"/>
              <a:buChar char="-"/>
            </a:pPr>
            <a:r>
              <a:rPr lang="es" sz="1200">
                <a:solidFill>
                  <a:srgbClr val="363636"/>
                </a:solidFill>
                <a:highlight>
                  <a:srgbClr val="FFFFFF"/>
                </a:highlight>
                <a:latin typeface="Arial"/>
                <a:ea typeface="Arial"/>
                <a:cs typeface="Arial"/>
                <a:sym typeface="Arial"/>
              </a:rPr>
              <a:t>Necesitas abrir </a:t>
            </a:r>
            <a:r>
              <a:rPr b="1" lang="es" sz="1200">
                <a:solidFill>
                  <a:srgbClr val="363636"/>
                </a:solidFill>
                <a:highlight>
                  <a:srgbClr val="FFFFFF"/>
                </a:highlight>
                <a:latin typeface="Arial"/>
                <a:ea typeface="Arial"/>
                <a:cs typeface="Arial"/>
                <a:sym typeface="Arial"/>
              </a:rPr>
              <a:t>Terminal</a:t>
            </a:r>
            <a:r>
              <a:rPr lang="es" sz="1200">
                <a:solidFill>
                  <a:srgbClr val="363636"/>
                </a:solidFill>
                <a:highlight>
                  <a:srgbClr val="FFFFFF"/>
                </a:highlight>
                <a:latin typeface="Arial"/>
                <a:ea typeface="Arial"/>
                <a:cs typeface="Arial"/>
                <a:sym typeface="Arial"/>
              </a:rPr>
              <a:t>, que se encuentra en </a:t>
            </a:r>
            <a:r>
              <a:rPr b="1" lang="es" sz="1200">
                <a:solidFill>
                  <a:srgbClr val="363636"/>
                </a:solidFill>
                <a:highlight>
                  <a:srgbClr val="FFFFFF"/>
                </a:highlight>
                <a:latin typeface="Arial"/>
                <a:ea typeface="Arial"/>
                <a:cs typeface="Arial"/>
                <a:sym typeface="Arial"/>
              </a:rPr>
              <a:t>Aplicaciones</a:t>
            </a:r>
            <a:r>
              <a:rPr lang="es" sz="1200">
                <a:solidFill>
                  <a:srgbClr val="363636"/>
                </a:solidFill>
                <a:highlight>
                  <a:srgbClr val="FFFFFF"/>
                </a:highlight>
                <a:latin typeface="Arial"/>
                <a:ea typeface="Arial"/>
                <a:cs typeface="Arial"/>
                <a:sym typeface="Arial"/>
              </a:rPr>
              <a:t> &gt; </a:t>
            </a:r>
            <a:r>
              <a:rPr b="1" lang="es" sz="1200">
                <a:solidFill>
                  <a:srgbClr val="363636"/>
                </a:solidFill>
                <a:highlight>
                  <a:srgbClr val="FFFFFF"/>
                </a:highlight>
                <a:latin typeface="Arial"/>
                <a:ea typeface="Arial"/>
                <a:cs typeface="Arial"/>
                <a:sym typeface="Arial"/>
              </a:rPr>
              <a:t>Utilidades</a:t>
            </a:r>
            <a:r>
              <a:rPr lang="es" sz="1200">
                <a:solidFill>
                  <a:srgbClr val="363636"/>
                </a:solidFill>
                <a:highlight>
                  <a:srgbClr val="FFFFFF"/>
                </a:highlight>
                <a:latin typeface="Arial"/>
                <a:ea typeface="Arial"/>
                <a:cs typeface="Arial"/>
                <a:sym typeface="Arial"/>
              </a:rPr>
              <a:t> &gt; </a:t>
            </a:r>
            <a:r>
              <a:rPr b="1" lang="es" sz="1200">
                <a:solidFill>
                  <a:srgbClr val="363636"/>
                </a:solidFill>
                <a:highlight>
                  <a:srgbClr val="FFFFFF"/>
                </a:highlight>
                <a:latin typeface="Arial"/>
                <a:ea typeface="Arial"/>
                <a:cs typeface="Arial"/>
                <a:sym typeface="Arial"/>
              </a:rPr>
              <a:t>Terminal</a:t>
            </a:r>
            <a:r>
              <a:rPr lang="es" sz="1200">
                <a:solidFill>
                  <a:srgbClr val="363636"/>
                </a:solidFill>
                <a:highlight>
                  <a:srgbClr val="FFFFFF"/>
                </a:highlight>
                <a:latin typeface="Arial"/>
                <a:ea typeface="Arial"/>
                <a:cs typeface="Arial"/>
                <a:sym typeface="Arial"/>
              </a:rPr>
              <a:t> </a:t>
            </a:r>
            <a:endParaRPr sz="1200">
              <a:solidFill>
                <a:srgbClr val="363636"/>
              </a:solidFill>
              <a:highlight>
                <a:srgbClr val="FFFFFF"/>
              </a:highlight>
              <a:latin typeface="Arial"/>
              <a:ea typeface="Arial"/>
              <a:cs typeface="Arial"/>
              <a:sym typeface="Arial"/>
            </a:endParaRPr>
          </a:p>
          <a:p>
            <a:pPr indent="-304800" lvl="0" marL="457200" rtl="0" algn="l">
              <a:lnSpc>
                <a:spcPct val="100000"/>
              </a:lnSpc>
              <a:spcBef>
                <a:spcPts val="0"/>
              </a:spcBef>
              <a:spcAft>
                <a:spcPts val="0"/>
              </a:spcAft>
              <a:buClr>
                <a:srgbClr val="363636"/>
              </a:buClr>
              <a:buSzPts val="1200"/>
              <a:buFont typeface="Arial"/>
              <a:buChar char="-"/>
            </a:pPr>
            <a:r>
              <a:rPr lang="es" sz="1200">
                <a:solidFill>
                  <a:srgbClr val="363636"/>
                </a:solidFill>
                <a:highlight>
                  <a:srgbClr val="FFFFFF"/>
                </a:highlight>
                <a:latin typeface="Arial"/>
                <a:ea typeface="Arial"/>
                <a:cs typeface="Arial"/>
                <a:sym typeface="Arial"/>
              </a:rPr>
              <a:t>Una vez abierto escribir: </a:t>
            </a:r>
            <a:r>
              <a:rPr b="1" lang="es" sz="1200">
                <a:solidFill>
                  <a:srgbClr val="363636"/>
                </a:solidFill>
                <a:highlight>
                  <a:srgbClr val="FFFFFF"/>
                </a:highlight>
                <a:latin typeface="Arial"/>
                <a:ea typeface="Arial"/>
                <a:cs typeface="Arial"/>
                <a:sym typeface="Arial"/>
              </a:rPr>
              <a:t>”traceroute</a:t>
            </a:r>
            <a:r>
              <a:rPr lang="es" sz="1200">
                <a:solidFill>
                  <a:srgbClr val="363636"/>
                </a:solidFill>
                <a:highlight>
                  <a:srgbClr val="FFFFFF"/>
                </a:highlight>
                <a:latin typeface="Arial"/>
                <a:ea typeface="Arial"/>
                <a:cs typeface="Arial"/>
                <a:sym typeface="Arial"/>
              </a:rPr>
              <a:t> </a:t>
            </a:r>
            <a:r>
              <a:rPr b="1" i="1" lang="es" sz="1200">
                <a:solidFill>
                  <a:srgbClr val="363636"/>
                </a:solidFill>
                <a:highlight>
                  <a:srgbClr val="FFFFFF"/>
                </a:highlight>
                <a:latin typeface="Arial"/>
                <a:ea typeface="Arial"/>
                <a:cs typeface="Arial"/>
                <a:sym typeface="Arial"/>
              </a:rPr>
              <a:t>tudominio.com”</a:t>
            </a:r>
            <a:r>
              <a:rPr lang="es" sz="1200">
                <a:solidFill>
                  <a:srgbClr val="363636"/>
                </a:solidFill>
                <a:highlight>
                  <a:srgbClr val="FFFFFF"/>
                </a:highlight>
                <a:latin typeface="Arial"/>
                <a:ea typeface="Arial"/>
                <a:cs typeface="Arial"/>
                <a:sym typeface="Arial"/>
              </a:rPr>
              <a:t> y presionar Enter.</a:t>
            </a:r>
            <a:endParaRPr sz="1200">
              <a:solidFill>
                <a:srgbClr val="363636"/>
              </a:solidFill>
              <a:highlight>
                <a:srgbClr val="FFFFFF"/>
              </a:highlight>
              <a:latin typeface="Arial"/>
              <a:ea typeface="Arial"/>
              <a:cs typeface="Arial"/>
              <a:sym typeface="Arial"/>
            </a:endParaRPr>
          </a:p>
          <a:p>
            <a:pPr indent="0" lvl="0" marL="457200" rtl="0" algn="l">
              <a:lnSpc>
                <a:spcPct val="100000"/>
              </a:lnSpc>
              <a:spcBef>
                <a:spcPts val="2300"/>
              </a:spcBef>
              <a:spcAft>
                <a:spcPts val="0"/>
              </a:spcAft>
              <a:buNone/>
            </a:pPr>
            <a:r>
              <a:rPr lang="es" sz="1200">
                <a:solidFill>
                  <a:srgbClr val="363636"/>
                </a:solidFill>
                <a:highlight>
                  <a:srgbClr val="FFFFFF"/>
                </a:highlight>
                <a:latin typeface="Arial"/>
                <a:ea typeface="Arial"/>
                <a:cs typeface="Arial"/>
                <a:sym typeface="Arial"/>
              </a:rPr>
              <a:t>La otra alternativa se resume en acceder a la carpeta </a:t>
            </a:r>
            <a:r>
              <a:rPr b="1" lang="es" sz="1200">
                <a:solidFill>
                  <a:srgbClr val="363636"/>
                </a:solidFill>
                <a:highlight>
                  <a:srgbClr val="FFFFFF"/>
                </a:highlight>
                <a:latin typeface="Arial"/>
                <a:ea typeface="Arial"/>
                <a:cs typeface="Arial"/>
                <a:sym typeface="Arial"/>
              </a:rPr>
              <a:t>Aplicaciones</a:t>
            </a:r>
            <a:r>
              <a:rPr lang="es" sz="1200">
                <a:solidFill>
                  <a:srgbClr val="363636"/>
                </a:solidFill>
                <a:highlight>
                  <a:srgbClr val="FFFFFF"/>
                </a:highlight>
                <a:latin typeface="Arial"/>
                <a:ea typeface="Arial"/>
                <a:cs typeface="Arial"/>
                <a:sym typeface="Arial"/>
              </a:rPr>
              <a:t> &gt; </a:t>
            </a:r>
            <a:r>
              <a:rPr b="1" lang="es" sz="1200">
                <a:solidFill>
                  <a:srgbClr val="363636"/>
                </a:solidFill>
                <a:highlight>
                  <a:srgbClr val="FFFFFF"/>
                </a:highlight>
                <a:latin typeface="Arial"/>
                <a:ea typeface="Arial"/>
                <a:cs typeface="Arial"/>
                <a:sym typeface="Arial"/>
              </a:rPr>
              <a:t>Utilidades</a:t>
            </a:r>
            <a:r>
              <a:rPr lang="es" sz="1200">
                <a:solidFill>
                  <a:srgbClr val="363636"/>
                </a:solidFill>
                <a:highlight>
                  <a:srgbClr val="FFFFFF"/>
                </a:highlight>
                <a:latin typeface="Arial"/>
                <a:ea typeface="Arial"/>
                <a:cs typeface="Arial"/>
                <a:sym typeface="Arial"/>
              </a:rPr>
              <a:t> &gt; </a:t>
            </a:r>
            <a:r>
              <a:rPr b="1" lang="es" sz="1200">
                <a:solidFill>
                  <a:srgbClr val="363636"/>
                </a:solidFill>
                <a:highlight>
                  <a:srgbClr val="FFFFFF"/>
                </a:highlight>
                <a:latin typeface="Arial"/>
                <a:ea typeface="Arial"/>
                <a:cs typeface="Arial"/>
                <a:sym typeface="Arial"/>
              </a:rPr>
              <a:t>Utilidad de red</a:t>
            </a:r>
            <a:r>
              <a:rPr lang="es" sz="1200">
                <a:solidFill>
                  <a:srgbClr val="363636"/>
                </a:solidFill>
                <a:highlight>
                  <a:srgbClr val="FFFFFF"/>
                </a:highlight>
                <a:latin typeface="Arial"/>
                <a:ea typeface="Arial"/>
                <a:cs typeface="Arial"/>
                <a:sym typeface="Arial"/>
              </a:rPr>
              <a:t> &gt; </a:t>
            </a:r>
            <a:r>
              <a:rPr b="1" lang="es" sz="1200">
                <a:solidFill>
                  <a:srgbClr val="363636"/>
                </a:solidFill>
                <a:highlight>
                  <a:srgbClr val="FFFFFF"/>
                </a:highlight>
                <a:latin typeface="Arial"/>
                <a:ea typeface="Arial"/>
                <a:cs typeface="Arial"/>
                <a:sym typeface="Arial"/>
              </a:rPr>
              <a:t>Traceroute</a:t>
            </a:r>
            <a:r>
              <a:rPr lang="es" sz="1200">
                <a:solidFill>
                  <a:srgbClr val="363636"/>
                </a:solidFill>
                <a:highlight>
                  <a:srgbClr val="FFFFFF"/>
                </a:highlight>
                <a:latin typeface="Arial"/>
                <a:ea typeface="Arial"/>
                <a:cs typeface="Arial"/>
                <a:sym typeface="Arial"/>
              </a:rPr>
              <a:t> y        especificar tu dominio o dirección IP.</a:t>
            </a:r>
            <a:endParaRPr sz="1200">
              <a:solidFill>
                <a:srgbClr val="363636"/>
              </a:solidFill>
              <a:highlight>
                <a:srgbClr val="FFFFFF"/>
              </a:highlight>
              <a:latin typeface="Arial"/>
              <a:ea typeface="Arial"/>
              <a:cs typeface="Arial"/>
              <a:sym typeface="Arial"/>
            </a:endParaRPr>
          </a:p>
          <a:p>
            <a:pPr indent="0" lvl="0" marL="0" rtl="0" algn="l">
              <a:lnSpc>
                <a:spcPct val="100000"/>
              </a:lnSpc>
              <a:spcBef>
                <a:spcPts val="2300"/>
              </a:spcBef>
              <a:spcAft>
                <a:spcPts val="0"/>
              </a:spcAft>
              <a:buNone/>
            </a:pPr>
            <a:r>
              <a:rPr lang="es" sz="1200">
                <a:solidFill>
                  <a:srgbClr val="363636"/>
                </a:solidFill>
                <a:highlight>
                  <a:srgbClr val="FFFFFF"/>
                </a:highlight>
                <a:latin typeface="Arial"/>
                <a:ea typeface="Arial"/>
                <a:cs typeface="Arial"/>
                <a:sym typeface="Arial"/>
              </a:rPr>
              <a:t>También puedes usar </a:t>
            </a:r>
            <a:r>
              <a:rPr b="1" i="1" lang="es" sz="1200">
                <a:solidFill>
                  <a:srgbClr val="363636"/>
                </a:solidFill>
                <a:highlight>
                  <a:srgbClr val="FFFFFF"/>
                </a:highlight>
                <a:latin typeface="Arial"/>
                <a:ea typeface="Arial"/>
                <a:cs typeface="Arial"/>
                <a:sym typeface="Arial"/>
              </a:rPr>
              <a:t>traceroute</a:t>
            </a:r>
            <a:r>
              <a:rPr lang="es" sz="1200">
                <a:solidFill>
                  <a:srgbClr val="363636"/>
                </a:solidFill>
                <a:highlight>
                  <a:srgbClr val="FFFFFF"/>
                </a:highlight>
                <a:latin typeface="Arial"/>
                <a:ea typeface="Arial"/>
                <a:cs typeface="Arial"/>
                <a:sym typeface="Arial"/>
              </a:rPr>
              <a:t> con una IP, ej. </a:t>
            </a:r>
            <a:r>
              <a:rPr b="1" i="1" lang="es" sz="1200">
                <a:solidFill>
                  <a:srgbClr val="363636"/>
                </a:solidFill>
                <a:highlight>
                  <a:srgbClr val="FFFFFF"/>
                </a:highlight>
                <a:latin typeface="Arial"/>
                <a:ea typeface="Arial"/>
                <a:cs typeface="Arial"/>
                <a:sym typeface="Arial"/>
              </a:rPr>
              <a:t>traceroute</a:t>
            </a:r>
            <a:r>
              <a:rPr b="1" lang="es" sz="1200">
                <a:solidFill>
                  <a:srgbClr val="363636"/>
                </a:solidFill>
                <a:highlight>
                  <a:srgbClr val="FFFFFF"/>
                </a:highlight>
                <a:latin typeface="Arial"/>
                <a:ea typeface="Arial"/>
                <a:cs typeface="Arial"/>
                <a:sym typeface="Arial"/>
              </a:rPr>
              <a:t> 1.2.3.4</a:t>
            </a:r>
            <a:endParaRPr b="1" sz="1200">
              <a:solidFill>
                <a:srgbClr val="363636"/>
              </a:solidFill>
              <a:highlight>
                <a:srgbClr val="FFFFFF"/>
              </a:highlight>
              <a:latin typeface="Arial"/>
              <a:ea typeface="Arial"/>
              <a:cs typeface="Arial"/>
              <a:sym typeface="Arial"/>
            </a:endParaRPr>
          </a:p>
          <a:p>
            <a:pPr indent="0" lvl="0" marL="0" rtl="0" algn="l">
              <a:spcBef>
                <a:spcPts val="2300"/>
              </a:spcBef>
              <a:spcAft>
                <a:spcPts val="1200"/>
              </a:spcAft>
              <a:buNone/>
            </a:pPr>
            <a:r>
              <a:t/>
            </a:r>
            <a:endParaRPr/>
          </a:p>
        </p:txBody>
      </p:sp>
      <p:sp>
        <p:nvSpPr>
          <p:cNvPr id="194" name="Google Shape;194;p32"/>
          <p:cNvSpPr/>
          <p:nvPr/>
        </p:nvSpPr>
        <p:spPr>
          <a:xfrm>
            <a:off x="430100" y="2752875"/>
            <a:ext cx="8402100" cy="5727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2"/>
          <p:cNvSpPr/>
          <p:nvPr/>
        </p:nvSpPr>
        <p:spPr>
          <a:xfrm>
            <a:off x="430100" y="2096325"/>
            <a:ext cx="6592500" cy="5727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COMANDOS EN MAC OS</a:t>
            </a:r>
            <a:endParaRPr/>
          </a:p>
        </p:txBody>
      </p:sp>
      <p:sp>
        <p:nvSpPr>
          <p:cNvPr id="201" name="Google Shape;201;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457200" rtl="0" algn="l">
              <a:lnSpc>
                <a:spcPct val="100000"/>
              </a:lnSpc>
              <a:spcBef>
                <a:spcPts val="0"/>
              </a:spcBef>
              <a:spcAft>
                <a:spcPts val="2300"/>
              </a:spcAft>
              <a:buNone/>
            </a:pPr>
            <a:r>
              <a:t/>
            </a:r>
            <a:endParaRPr/>
          </a:p>
        </p:txBody>
      </p:sp>
      <p:pic>
        <p:nvPicPr>
          <p:cNvPr id="202" name="Google Shape;202;p33"/>
          <p:cNvPicPr preferRelativeResize="0"/>
          <p:nvPr/>
        </p:nvPicPr>
        <p:blipFill>
          <a:blip r:embed="rId3">
            <a:alphaModFix/>
          </a:blip>
          <a:stretch>
            <a:fillRect/>
          </a:stretch>
        </p:blipFill>
        <p:spPr>
          <a:xfrm>
            <a:off x="4" y="1692525"/>
            <a:ext cx="4222297" cy="2876349"/>
          </a:xfrm>
          <a:prstGeom prst="rect">
            <a:avLst/>
          </a:prstGeom>
          <a:noFill/>
          <a:ln>
            <a:noFill/>
          </a:ln>
        </p:spPr>
      </p:pic>
      <p:pic>
        <p:nvPicPr>
          <p:cNvPr id="203" name="Google Shape;203;p33"/>
          <p:cNvPicPr preferRelativeResize="0"/>
          <p:nvPr/>
        </p:nvPicPr>
        <p:blipFill>
          <a:blip r:embed="rId4">
            <a:alphaModFix/>
          </a:blip>
          <a:stretch>
            <a:fillRect/>
          </a:stretch>
        </p:blipFill>
        <p:spPr>
          <a:xfrm>
            <a:off x="4225875" y="1914075"/>
            <a:ext cx="4720374" cy="221364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3969675" y="76325"/>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s" sz="2800"/>
              <a:t>DNS </a:t>
            </a:r>
            <a:endParaRPr b="1"/>
          </a:p>
        </p:txBody>
      </p:sp>
      <p:sp>
        <p:nvSpPr>
          <p:cNvPr id="209" name="Google Shape;209;p34"/>
          <p:cNvSpPr txBox="1"/>
          <p:nvPr>
            <p:ph idx="1" type="body"/>
          </p:nvPr>
        </p:nvSpPr>
        <p:spPr>
          <a:xfrm>
            <a:off x="260675" y="879325"/>
            <a:ext cx="4852200" cy="3937500"/>
          </a:xfrm>
          <a:prstGeom prst="rect">
            <a:avLst/>
          </a:prstGeom>
        </p:spPr>
        <p:txBody>
          <a:bodyPr anchorCtr="0" anchor="t" bIns="91425" lIns="91425" spcFirstLastPara="1" rIns="91425" wrap="square" tIns="91425">
            <a:normAutofit lnSpcReduction="10000"/>
          </a:bodyPr>
          <a:lstStyle/>
          <a:p>
            <a:pPr indent="0" lvl="0" marL="0" rtl="0" algn="just">
              <a:spcBef>
                <a:spcPts val="900"/>
              </a:spcBef>
              <a:spcAft>
                <a:spcPts val="0"/>
              </a:spcAft>
              <a:buNone/>
            </a:pPr>
            <a:r>
              <a:rPr b="1" lang="es" u="sng">
                <a:solidFill>
                  <a:srgbClr val="202124"/>
                </a:solidFill>
                <a:highlight>
                  <a:srgbClr val="FFFFFF"/>
                </a:highlight>
              </a:rPr>
              <a:t>¿Qué son las DNS y para qué sirven?</a:t>
            </a:r>
            <a:endParaRPr b="1" u="sng">
              <a:solidFill>
                <a:srgbClr val="202124"/>
              </a:solidFill>
              <a:highlight>
                <a:srgbClr val="FFFFFF"/>
              </a:highlight>
            </a:endParaRPr>
          </a:p>
          <a:p>
            <a:pPr indent="457200" lvl="0" marL="0" rtl="0" algn="just">
              <a:spcBef>
                <a:spcPts val="900"/>
              </a:spcBef>
              <a:spcAft>
                <a:spcPts val="0"/>
              </a:spcAft>
              <a:buNone/>
            </a:pPr>
            <a:r>
              <a:rPr lang="es">
                <a:solidFill>
                  <a:srgbClr val="1C1D1F"/>
                </a:solidFill>
                <a:highlight>
                  <a:srgbClr val="FFFFFF"/>
                </a:highlight>
              </a:rPr>
              <a:t>DNS a veces se conoce como la guía telefónica de Internet porque es una enorme</a:t>
            </a:r>
            <a:r>
              <a:rPr b="1" lang="es">
                <a:solidFill>
                  <a:srgbClr val="1C1D1F"/>
                </a:solidFill>
                <a:highlight>
                  <a:srgbClr val="FFFFFF"/>
                </a:highlight>
              </a:rPr>
              <a:t> base de datos de direcciones IP</a:t>
            </a:r>
            <a:r>
              <a:rPr lang="es">
                <a:solidFill>
                  <a:srgbClr val="1C1D1F"/>
                </a:solidFill>
                <a:highlight>
                  <a:srgbClr val="FFFFFF"/>
                </a:highlight>
              </a:rPr>
              <a:t> que se recuperan cuando se ingresa un nombre de dominio.</a:t>
            </a:r>
            <a:endParaRPr>
              <a:solidFill>
                <a:srgbClr val="1C1D1F"/>
              </a:solidFill>
              <a:highlight>
                <a:srgbClr val="FFFFFF"/>
              </a:highlight>
            </a:endParaRPr>
          </a:p>
          <a:p>
            <a:pPr indent="457200" lvl="0" marL="0" rtl="0" algn="just">
              <a:spcBef>
                <a:spcPts val="0"/>
              </a:spcBef>
              <a:spcAft>
                <a:spcPts val="0"/>
              </a:spcAft>
              <a:buNone/>
            </a:pPr>
            <a:r>
              <a:rPr lang="es">
                <a:solidFill>
                  <a:srgbClr val="202124"/>
                </a:solidFill>
                <a:highlight>
                  <a:srgbClr val="FFFFFF"/>
                </a:highlight>
              </a:rPr>
              <a:t>DNS son las iniciales de Domain Name System (sistema de nombres de dominio) , es una tecnología basada en una base de datos que sirve para conocer la dirección IP de la máquina donde está alojado el dominio al que queremos acceder.</a:t>
            </a:r>
            <a:endParaRPr>
              <a:solidFill>
                <a:srgbClr val="202124"/>
              </a:solidFill>
              <a:highlight>
                <a:srgbClr val="FFFFFF"/>
              </a:highlight>
            </a:endParaRPr>
          </a:p>
          <a:p>
            <a:pPr indent="457200" lvl="0" marL="0" rtl="0" algn="just">
              <a:spcBef>
                <a:spcPts val="0"/>
              </a:spcBef>
              <a:spcAft>
                <a:spcPts val="0"/>
              </a:spcAft>
              <a:buNone/>
            </a:pPr>
            <a:r>
              <a:rPr lang="es">
                <a:solidFill>
                  <a:srgbClr val="1C1D1F"/>
                </a:solidFill>
                <a:highlight>
                  <a:srgbClr val="FFFFFF"/>
                </a:highlight>
              </a:rPr>
              <a:t>Por lo general, usamos el nombre de dominio más práctico para visitar sitios web en lugar de tratar de recordar la dirección IP como podría ser 216.3.128.12. Piense en el DNS como un traductor, actúa como un conducto entre el lenguaje humano y el lenguaje de la máquina, por lo que no tenemos que memorizar una serie de números para navegar por Internet y la máquina no tiene que intentar leer nuestro lenguaje no numérico.</a:t>
            </a:r>
            <a:endParaRPr>
              <a:solidFill>
                <a:srgbClr val="1C1D1F"/>
              </a:solidFill>
              <a:highlight>
                <a:srgbClr val="FFFFFF"/>
              </a:highlight>
            </a:endParaRPr>
          </a:p>
          <a:p>
            <a:pPr indent="457200" lvl="0" marL="0" rtl="0" algn="just">
              <a:spcBef>
                <a:spcPts val="0"/>
              </a:spcBef>
              <a:spcAft>
                <a:spcPts val="0"/>
              </a:spcAft>
              <a:buNone/>
            </a:pPr>
            <a:r>
              <a:rPr lang="es">
                <a:solidFill>
                  <a:srgbClr val="1C1D1F"/>
                </a:solidFill>
                <a:highlight>
                  <a:srgbClr val="FFFFFF"/>
                </a:highlight>
              </a:rPr>
              <a:t>Si hay un error de DNS, es posible que el sitio no se cargue o se retrase mientras el servidor intenta ubicar la dirección IP correcta.</a:t>
            </a:r>
            <a:endParaRPr>
              <a:solidFill>
                <a:srgbClr val="1C1D1F"/>
              </a:solidFill>
              <a:highlight>
                <a:srgbClr val="FFFFFF"/>
              </a:highlight>
            </a:endParaRPr>
          </a:p>
          <a:p>
            <a:pPr indent="0" lvl="0" marL="0" rtl="0" algn="l">
              <a:spcBef>
                <a:spcPts val="0"/>
              </a:spcBef>
              <a:spcAft>
                <a:spcPts val="1200"/>
              </a:spcAft>
              <a:buNone/>
            </a:pPr>
            <a:r>
              <a:t/>
            </a:r>
            <a:endParaRPr>
              <a:solidFill>
                <a:srgbClr val="202124"/>
              </a:solidFill>
              <a:highlight>
                <a:srgbClr val="FFFFFF"/>
              </a:highlight>
              <a:latin typeface="Arial"/>
              <a:ea typeface="Arial"/>
              <a:cs typeface="Arial"/>
              <a:sym typeface="Arial"/>
            </a:endParaRPr>
          </a:p>
        </p:txBody>
      </p:sp>
      <p:pic>
        <p:nvPicPr>
          <p:cNvPr id="210" name="Google Shape;210;p34"/>
          <p:cNvPicPr preferRelativeResize="0"/>
          <p:nvPr/>
        </p:nvPicPr>
        <p:blipFill>
          <a:blip r:embed="rId3">
            <a:alphaModFix/>
          </a:blip>
          <a:stretch>
            <a:fillRect/>
          </a:stretch>
        </p:blipFill>
        <p:spPr>
          <a:xfrm>
            <a:off x="5306800" y="1640764"/>
            <a:ext cx="3531050" cy="22622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3119700" y="31605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s" sz="2800"/>
              <a:t>DNS LOOKUP</a:t>
            </a:r>
            <a:endParaRPr sz="2800"/>
          </a:p>
          <a:p>
            <a:pPr indent="0" lvl="0" marL="0" rtl="0" algn="l">
              <a:spcBef>
                <a:spcPts val="0"/>
              </a:spcBef>
              <a:spcAft>
                <a:spcPts val="0"/>
              </a:spcAft>
              <a:buNone/>
            </a:pPr>
            <a:r>
              <a:t/>
            </a:r>
            <a:endParaRPr/>
          </a:p>
        </p:txBody>
      </p:sp>
      <p:sp>
        <p:nvSpPr>
          <p:cNvPr id="216" name="Google Shape;216;p35"/>
          <p:cNvSpPr txBox="1"/>
          <p:nvPr>
            <p:ph idx="1" type="body"/>
          </p:nvPr>
        </p:nvSpPr>
        <p:spPr>
          <a:xfrm>
            <a:off x="260675" y="835750"/>
            <a:ext cx="8148600" cy="39375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b="1" lang="es" sz="1350">
                <a:solidFill>
                  <a:schemeClr val="dk1"/>
                </a:solidFill>
              </a:rPr>
              <a:t>Los registros DNS asocian un dominio con un servicio basado en web.</a:t>
            </a:r>
            <a:endParaRPr b="1" sz="1350">
              <a:solidFill>
                <a:schemeClr val="dk1"/>
              </a:solidFill>
            </a:endParaRPr>
          </a:p>
          <a:p>
            <a:pPr indent="0" lvl="0" marL="0" rtl="0" algn="l">
              <a:spcBef>
                <a:spcPts val="1200"/>
              </a:spcBef>
              <a:spcAft>
                <a:spcPts val="0"/>
              </a:spcAft>
              <a:buNone/>
            </a:pPr>
            <a:r>
              <a:rPr lang="es" sz="1350">
                <a:solidFill>
                  <a:schemeClr val="dk1"/>
                </a:solidFill>
              </a:rPr>
              <a:t>Existen varios tipos diferentes de registros DNS, pero en la mayoría de los casos, sólo se utilizan </a:t>
            </a:r>
            <a:r>
              <a:rPr b="1" lang="es" sz="1350">
                <a:solidFill>
                  <a:schemeClr val="dk1"/>
                </a:solidFill>
              </a:rPr>
              <a:t>4 ó 5 tipos de registros DNS:</a:t>
            </a:r>
            <a:endParaRPr b="1" sz="1350">
              <a:solidFill>
                <a:schemeClr val="dk1"/>
              </a:solidFill>
            </a:endParaRPr>
          </a:p>
          <a:p>
            <a:pPr indent="457200" lvl="0" marL="0" rtl="0" algn="l">
              <a:spcBef>
                <a:spcPts val="1200"/>
              </a:spcBef>
              <a:spcAft>
                <a:spcPts val="0"/>
              </a:spcAft>
              <a:buNone/>
            </a:pPr>
            <a:r>
              <a:rPr b="1" i="1" lang="es" sz="1350" u="sng">
                <a:solidFill>
                  <a:schemeClr val="dk1"/>
                </a:solidFill>
              </a:rPr>
              <a:t>A récords:</a:t>
            </a:r>
            <a:r>
              <a:rPr lang="es" sz="1350">
                <a:solidFill>
                  <a:schemeClr val="dk1"/>
                </a:solidFill>
              </a:rPr>
              <a:t> Se utiliza para apuntar un dominio o subdominio a una </a:t>
            </a:r>
            <a:r>
              <a:rPr lang="es" sz="1350">
                <a:solidFill>
                  <a:schemeClr val="dk1"/>
                </a:solidFill>
                <a:uFill>
                  <a:noFill/>
                </a:uFill>
                <a:hlinkClick r:id="rId3">
                  <a:extLst>
                    <a:ext uri="{A12FA001-AC4F-418D-AE19-62706E023703}">
                      <ahyp:hlinkClr val="tx"/>
                    </a:ext>
                  </a:extLst>
                </a:hlinkClick>
              </a:rPr>
              <a:t>dirección IPv4</a:t>
            </a:r>
            <a:r>
              <a:rPr lang="es" sz="1350">
                <a:solidFill>
                  <a:schemeClr val="dk1"/>
                </a:solidFill>
              </a:rPr>
              <a:t>. Esta es la regla usada para apuntar un dominio como ejemplo.com al servidor web donde vive el sitio web ejemplo.com. (Nota: Si un servidor web utiliza una dirección IPv6 en lugar de una dirección IPv4, entonces se utiliza un récord AAAA en lugar de un registro A).</a:t>
            </a:r>
            <a:endParaRPr sz="1350">
              <a:solidFill>
                <a:schemeClr val="dk1"/>
              </a:solidFill>
            </a:endParaRPr>
          </a:p>
          <a:p>
            <a:pPr indent="457200" lvl="0" marL="0" rtl="0" algn="l">
              <a:spcBef>
                <a:spcPts val="1200"/>
              </a:spcBef>
              <a:spcAft>
                <a:spcPts val="0"/>
              </a:spcAft>
              <a:buNone/>
            </a:pPr>
            <a:r>
              <a:rPr b="1" i="1" lang="es" sz="1350" u="sng">
                <a:solidFill>
                  <a:schemeClr val="dk1"/>
                </a:solidFill>
              </a:rPr>
              <a:t>CNAME récords</a:t>
            </a:r>
            <a:r>
              <a:rPr lang="es" sz="1350" u="sng">
                <a:solidFill>
                  <a:schemeClr val="dk1"/>
                </a:solidFill>
              </a:rPr>
              <a:t>:</a:t>
            </a:r>
            <a:r>
              <a:rPr lang="es" sz="1350">
                <a:solidFill>
                  <a:schemeClr val="dk1"/>
                </a:solidFill>
              </a:rPr>
              <a:t> Permite asociar un subdominio al dominio primario o canónico. Este tipo de regla se utiliza comúnmente para asociar un subdominio www con el dominio principal, como www.ejemplo.com con ejemplo.com.</a:t>
            </a:r>
            <a:endParaRPr sz="1350">
              <a:solidFill>
                <a:schemeClr val="dk1"/>
              </a:solidFill>
            </a:endParaRPr>
          </a:p>
          <a:p>
            <a:pPr indent="457200" lvl="0" marL="0" rtl="0" algn="l">
              <a:spcBef>
                <a:spcPts val="1200"/>
              </a:spcBef>
              <a:spcAft>
                <a:spcPts val="0"/>
              </a:spcAft>
              <a:buNone/>
            </a:pPr>
            <a:r>
              <a:rPr b="1" i="1" lang="es" sz="1350" u="sng">
                <a:solidFill>
                  <a:schemeClr val="dk1"/>
                </a:solidFill>
              </a:rPr>
              <a:t>MX récords:</a:t>
            </a:r>
            <a:r>
              <a:rPr lang="es" sz="1350">
                <a:solidFill>
                  <a:schemeClr val="dk1"/>
                </a:solidFill>
              </a:rPr>
              <a:t> Se utiliza para asociar un dominio a un servicio de correo electrónico. Este es el tipo de regla que se utiliza si desea que el correo, ejemplo.com, se entregue a un servicio de correo electrónico específico como Gmail.</a:t>
            </a:r>
            <a:endParaRPr sz="1350">
              <a:solidFill>
                <a:schemeClr val="dk1"/>
              </a:solidFill>
            </a:endParaRPr>
          </a:p>
          <a:p>
            <a:pPr indent="457200" lvl="0" marL="0" rtl="0" algn="l">
              <a:spcBef>
                <a:spcPts val="1200"/>
              </a:spcBef>
              <a:spcAft>
                <a:spcPts val="0"/>
              </a:spcAft>
              <a:buNone/>
            </a:pPr>
            <a:r>
              <a:rPr b="1" i="1" lang="es" sz="1350" u="sng">
                <a:solidFill>
                  <a:schemeClr val="dk1"/>
                </a:solidFill>
              </a:rPr>
              <a:t>TXT récords</a:t>
            </a:r>
            <a:r>
              <a:rPr b="1" i="1" lang="es" sz="1350">
                <a:solidFill>
                  <a:schemeClr val="dk1"/>
                </a:solidFill>
              </a:rPr>
              <a:t>: </a:t>
            </a:r>
            <a:r>
              <a:rPr lang="es" sz="1350">
                <a:solidFill>
                  <a:schemeClr val="dk1"/>
                </a:solidFill>
              </a:rPr>
              <a:t>Se utiliza para asociar cualquier texto arbitrario a un dominio. Por lo general, los récords TXT se utilizan para asociar récords SPF con un dominio para mejorar la entregabilidad del correo electrónico y proteger contra el uso indebido del nombre de dominio por parte de los spammers al enviar spam. Eche un vistazo a nuestra entrada en profundidad en el blog sobre la </a:t>
            </a:r>
            <a:r>
              <a:rPr lang="es" sz="1350">
                <a:solidFill>
                  <a:schemeClr val="dk1"/>
                </a:solidFill>
                <a:uFill>
                  <a:noFill/>
                </a:uFill>
                <a:hlinkClick r:id="rId4">
                  <a:extLst>
                    <a:ext uri="{A12FA001-AC4F-418D-AE19-62706E023703}">
                      <ahyp:hlinkClr val="tx"/>
                    </a:ext>
                  </a:extLst>
                </a:hlinkClick>
              </a:rPr>
              <a:t>autenticación de correo electrónico</a:t>
            </a:r>
            <a:r>
              <a:rPr lang="es" sz="1350">
                <a:solidFill>
                  <a:schemeClr val="dk1"/>
                </a:solidFill>
              </a:rPr>
              <a:t> y por qué es importante.</a:t>
            </a:r>
            <a:endParaRPr sz="1350">
              <a:solidFill>
                <a:schemeClr val="dk1"/>
              </a:solidFill>
            </a:endParaRPr>
          </a:p>
          <a:p>
            <a:pPr indent="0" lvl="0" marL="0" rtl="0" algn="just">
              <a:spcBef>
                <a:spcPts val="1200"/>
              </a:spcBef>
              <a:spcAft>
                <a:spcPts val="0"/>
              </a:spcAft>
              <a:buNone/>
            </a:pPr>
            <a:r>
              <a:t/>
            </a:r>
            <a:endParaRPr b="1" u="sng">
              <a:solidFill>
                <a:srgbClr val="202124"/>
              </a:solidFill>
              <a:highlight>
                <a:srgbClr val="FFFFFF"/>
              </a:highlight>
            </a:endParaRPr>
          </a:p>
          <a:p>
            <a:pPr indent="0" lvl="0" marL="0" rtl="0" algn="l">
              <a:spcBef>
                <a:spcPts val="0"/>
              </a:spcBef>
              <a:spcAft>
                <a:spcPts val="1200"/>
              </a:spcAft>
              <a:buNone/>
            </a:pPr>
            <a:r>
              <a:t/>
            </a:r>
            <a:endParaRPr>
              <a:solidFill>
                <a:srgbClr val="202124"/>
              </a:solidFill>
              <a:highlight>
                <a:srgbClr val="FFFFFF"/>
              </a:highlight>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6"/>
          <p:cNvSpPr txBox="1"/>
          <p:nvPr>
            <p:ph type="title"/>
          </p:nvPr>
        </p:nvSpPr>
        <p:spPr>
          <a:xfrm>
            <a:off x="3289413" y="504363"/>
            <a:ext cx="3015300" cy="458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i="1" lang="es" sz="1800"/>
              <a:t>C:\&gt;</a:t>
            </a:r>
            <a:r>
              <a:rPr b="1" i="1" lang="es" sz="1800"/>
              <a:t>nslookup ‘sitio.com’</a:t>
            </a:r>
            <a:endParaRPr b="1" i="1" sz="1800"/>
          </a:p>
        </p:txBody>
      </p:sp>
      <p:pic>
        <p:nvPicPr>
          <p:cNvPr id="222" name="Google Shape;222;p36"/>
          <p:cNvPicPr preferRelativeResize="0"/>
          <p:nvPr/>
        </p:nvPicPr>
        <p:blipFill>
          <a:blip r:embed="rId3">
            <a:alphaModFix/>
          </a:blip>
          <a:stretch>
            <a:fillRect/>
          </a:stretch>
        </p:blipFill>
        <p:spPr>
          <a:xfrm>
            <a:off x="6304813" y="918886"/>
            <a:ext cx="888550" cy="888550"/>
          </a:xfrm>
          <a:prstGeom prst="rect">
            <a:avLst/>
          </a:prstGeom>
          <a:noFill/>
          <a:ln>
            <a:noFill/>
          </a:ln>
        </p:spPr>
      </p:pic>
      <p:pic>
        <p:nvPicPr>
          <p:cNvPr id="223" name="Google Shape;223;p36"/>
          <p:cNvPicPr preferRelativeResize="0"/>
          <p:nvPr/>
        </p:nvPicPr>
        <p:blipFill>
          <a:blip r:embed="rId4">
            <a:alphaModFix/>
          </a:blip>
          <a:stretch>
            <a:fillRect/>
          </a:stretch>
        </p:blipFill>
        <p:spPr>
          <a:xfrm>
            <a:off x="1573450" y="861387"/>
            <a:ext cx="959974" cy="1003550"/>
          </a:xfrm>
          <a:prstGeom prst="rect">
            <a:avLst/>
          </a:prstGeom>
          <a:noFill/>
          <a:ln>
            <a:noFill/>
          </a:ln>
        </p:spPr>
      </p:pic>
      <p:pic>
        <p:nvPicPr>
          <p:cNvPr id="224" name="Google Shape;224;p36"/>
          <p:cNvPicPr preferRelativeResize="0"/>
          <p:nvPr/>
        </p:nvPicPr>
        <p:blipFill>
          <a:blip r:embed="rId5">
            <a:alphaModFix/>
          </a:blip>
          <a:stretch>
            <a:fillRect/>
          </a:stretch>
        </p:blipFill>
        <p:spPr>
          <a:xfrm>
            <a:off x="4520250" y="1909062"/>
            <a:ext cx="4457700" cy="2171700"/>
          </a:xfrm>
          <a:prstGeom prst="rect">
            <a:avLst/>
          </a:prstGeom>
          <a:noFill/>
          <a:ln>
            <a:noFill/>
          </a:ln>
        </p:spPr>
      </p:pic>
      <p:pic>
        <p:nvPicPr>
          <p:cNvPr id="225" name="Google Shape;225;p36"/>
          <p:cNvPicPr preferRelativeResize="0"/>
          <p:nvPr/>
        </p:nvPicPr>
        <p:blipFill>
          <a:blip r:embed="rId6">
            <a:alphaModFix/>
          </a:blip>
          <a:stretch>
            <a:fillRect/>
          </a:stretch>
        </p:blipFill>
        <p:spPr>
          <a:xfrm>
            <a:off x="166025" y="1909063"/>
            <a:ext cx="3933436" cy="2171700"/>
          </a:xfrm>
          <a:prstGeom prst="rect">
            <a:avLst/>
          </a:prstGeom>
          <a:noFill/>
          <a:ln>
            <a:noFill/>
          </a:ln>
        </p:spPr>
      </p:pic>
      <p:sp>
        <p:nvSpPr>
          <p:cNvPr id="226" name="Google Shape;226;p36"/>
          <p:cNvSpPr txBox="1"/>
          <p:nvPr/>
        </p:nvSpPr>
        <p:spPr>
          <a:xfrm>
            <a:off x="1184450" y="4223638"/>
            <a:ext cx="7017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s" sz="1500">
                <a:latin typeface="Proxima Nova"/>
                <a:ea typeface="Proxima Nova"/>
                <a:cs typeface="Proxima Nova"/>
                <a:sym typeface="Proxima Nova"/>
              </a:rPr>
              <a:t>Con este comando puedes ver de manera directa la ip de diferentes sitios web.</a:t>
            </a:r>
            <a:endParaRPr i="1" sz="1500">
              <a:latin typeface="Proxima Nova"/>
              <a:ea typeface="Proxima Nova"/>
              <a:cs typeface="Proxima Nova"/>
              <a:sym typeface="Proxima Nov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7"/>
          <p:cNvSpPr txBox="1"/>
          <p:nvPr>
            <p:ph type="title"/>
          </p:nvPr>
        </p:nvSpPr>
        <p:spPr>
          <a:xfrm>
            <a:off x="1008725" y="2726125"/>
            <a:ext cx="2808000" cy="1003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i="1" lang="es" sz="1800"/>
              <a:t>C:\</a:t>
            </a:r>
            <a:r>
              <a:rPr b="1" i="1" lang="es" sz="1800"/>
              <a:t>&gt;nslookup </a:t>
            </a:r>
            <a:endParaRPr b="1" i="1" sz="1800"/>
          </a:p>
          <a:p>
            <a:pPr indent="0" lvl="0" marL="0" rtl="0" algn="l">
              <a:spcBef>
                <a:spcPts val="0"/>
              </a:spcBef>
              <a:spcAft>
                <a:spcPts val="0"/>
              </a:spcAft>
              <a:buNone/>
            </a:pPr>
            <a:r>
              <a:rPr b="1" i="1" lang="es" sz="1800"/>
              <a:t>    &gt;sitio1.com</a:t>
            </a:r>
            <a:endParaRPr b="1" i="1" sz="1800"/>
          </a:p>
          <a:p>
            <a:pPr indent="0" lvl="0" marL="0" rtl="0" algn="l">
              <a:spcBef>
                <a:spcPts val="0"/>
              </a:spcBef>
              <a:spcAft>
                <a:spcPts val="0"/>
              </a:spcAft>
              <a:buNone/>
            </a:pPr>
            <a:r>
              <a:rPr b="1" i="1" lang="es" sz="1800"/>
              <a:t>    &gt;sitio2.com</a:t>
            </a:r>
            <a:endParaRPr b="1" i="1" sz="1800"/>
          </a:p>
        </p:txBody>
      </p:sp>
      <p:pic>
        <p:nvPicPr>
          <p:cNvPr id="232" name="Google Shape;232;p37"/>
          <p:cNvPicPr preferRelativeResize="0"/>
          <p:nvPr/>
        </p:nvPicPr>
        <p:blipFill>
          <a:blip r:embed="rId3">
            <a:alphaModFix/>
          </a:blip>
          <a:stretch>
            <a:fillRect/>
          </a:stretch>
        </p:blipFill>
        <p:spPr>
          <a:xfrm>
            <a:off x="3683438" y="2214661"/>
            <a:ext cx="888550" cy="888550"/>
          </a:xfrm>
          <a:prstGeom prst="rect">
            <a:avLst/>
          </a:prstGeom>
          <a:noFill/>
          <a:ln>
            <a:noFill/>
          </a:ln>
        </p:spPr>
      </p:pic>
      <p:pic>
        <p:nvPicPr>
          <p:cNvPr id="233" name="Google Shape;233;p37"/>
          <p:cNvPicPr preferRelativeResize="0"/>
          <p:nvPr/>
        </p:nvPicPr>
        <p:blipFill>
          <a:blip r:embed="rId4">
            <a:alphaModFix/>
          </a:blip>
          <a:stretch>
            <a:fillRect/>
          </a:stretch>
        </p:blipFill>
        <p:spPr>
          <a:xfrm>
            <a:off x="3647738" y="3610937"/>
            <a:ext cx="959974" cy="1003550"/>
          </a:xfrm>
          <a:prstGeom prst="rect">
            <a:avLst/>
          </a:prstGeom>
          <a:noFill/>
          <a:ln>
            <a:noFill/>
          </a:ln>
        </p:spPr>
      </p:pic>
      <p:pic>
        <p:nvPicPr>
          <p:cNvPr id="234" name="Google Shape;234;p37"/>
          <p:cNvPicPr preferRelativeResize="0"/>
          <p:nvPr/>
        </p:nvPicPr>
        <p:blipFill>
          <a:blip r:embed="rId5">
            <a:alphaModFix/>
          </a:blip>
          <a:stretch>
            <a:fillRect/>
          </a:stretch>
        </p:blipFill>
        <p:spPr>
          <a:xfrm>
            <a:off x="4908775" y="703375"/>
            <a:ext cx="3670275" cy="3911099"/>
          </a:xfrm>
          <a:prstGeom prst="rect">
            <a:avLst/>
          </a:prstGeom>
          <a:noFill/>
          <a:ln>
            <a:noFill/>
          </a:ln>
        </p:spPr>
      </p:pic>
      <p:sp>
        <p:nvSpPr>
          <p:cNvPr id="235" name="Google Shape;235;p37"/>
          <p:cNvSpPr txBox="1"/>
          <p:nvPr>
            <p:ph type="title"/>
          </p:nvPr>
        </p:nvSpPr>
        <p:spPr>
          <a:xfrm>
            <a:off x="412625" y="497625"/>
            <a:ext cx="3404100" cy="1209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i="1" lang="es" sz="1800"/>
              <a:t>Este comando es similar al anterior la diferencia es que gracias a este comando puedes </a:t>
            </a:r>
            <a:r>
              <a:rPr i="1" lang="es" sz="1800"/>
              <a:t>ver varios</a:t>
            </a:r>
            <a:r>
              <a:rPr i="1" lang="es" sz="1800"/>
              <a:t> dominios seguidos.</a:t>
            </a:r>
            <a:endParaRPr i="1" sz="1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ph type="title"/>
          </p:nvPr>
        </p:nvSpPr>
        <p:spPr>
          <a:xfrm>
            <a:off x="778125" y="2599725"/>
            <a:ext cx="2808000" cy="1003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i="1" lang="es" sz="1800"/>
              <a:t>C:\&gt;nslookup </a:t>
            </a:r>
            <a:endParaRPr b="1" i="1" sz="1800"/>
          </a:p>
          <a:p>
            <a:pPr indent="0" lvl="0" marL="0" rtl="0" algn="l">
              <a:spcBef>
                <a:spcPts val="0"/>
              </a:spcBef>
              <a:spcAft>
                <a:spcPts val="0"/>
              </a:spcAft>
              <a:buNone/>
            </a:pPr>
            <a:r>
              <a:rPr b="1" i="1" lang="es" sz="1800"/>
              <a:t>    &gt;ip_dns</a:t>
            </a:r>
            <a:endParaRPr b="1" i="1" sz="1800"/>
          </a:p>
          <a:p>
            <a:pPr indent="0" lvl="0" marL="0" rtl="0" algn="l">
              <a:spcBef>
                <a:spcPts val="0"/>
              </a:spcBef>
              <a:spcAft>
                <a:spcPts val="0"/>
              </a:spcAft>
              <a:buNone/>
            </a:pPr>
            <a:r>
              <a:rPr b="1" i="1" lang="es" sz="1800"/>
              <a:t>    </a:t>
            </a:r>
            <a:endParaRPr b="1" i="1" sz="1800"/>
          </a:p>
        </p:txBody>
      </p:sp>
      <p:sp>
        <p:nvSpPr>
          <p:cNvPr id="241" name="Google Shape;241;p38"/>
          <p:cNvSpPr txBox="1"/>
          <p:nvPr>
            <p:ph type="title"/>
          </p:nvPr>
        </p:nvSpPr>
        <p:spPr>
          <a:xfrm>
            <a:off x="412475" y="661175"/>
            <a:ext cx="8184000" cy="81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s" sz="1500">
                <a:solidFill>
                  <a:srgbClr val="1C1D1F"/>
                </a:solidFill>
                <a:highlight>
                  <a:srgbClr val="FFFFFF"/>
                </a:highlight>
              </a:rPr>
              <a:t>Una búsqueda inversa es cuando se usa una dirección IP en lugar de un nombre de dominio y el nombre de dominio es la información que se busca.</a:t>
            </a:r>
            <a:endParaRPr i="1" sz="1500"/>
          </a:p>
        </p:txBody>
      </p:sp>
      <p:pic>
        <p:nvPicPr>
          <p:cNvPr id="242" name="Google Shape;242;p38"/>
          <p:cNvPicPr preferRelativeResize="0"/>
          <p:nvPr/>
        </p:nvPicPr>
        <p:blipFill>
          <a:blip r:embed="rId3">
            <a:alphaModFix/>
          </a:blip>
          <a:stretch>
            <a:fillRect/>
          </a:stretch>
        </p:blipFill>
        <p:spPr>
          <a:xfrm>
            <a:off x="5041662" y="2371300"/>
            <a:ext cx="3324225" cy="1295400"/>
          </a:xfrm>
          <a:prstGeom prst="rect">
            <a:avLst/>
          </a:prstGeom>
          <a:noFill/>
          <a:ln>
            <a:noFill/>
          </a:ln>
        </p:spPr>
      </p:pic>
      <p:pic>
        <p:nvPicPr>
          <p:cNvPr id="243" name="Google Shape;243;p38"/>
          <p:cNvPicPr preferRelativeResize="0"/>
          <p:nvPr/>
        </p:nvPicPr>
        <p:blipFill>
          <a:blip r:embed="rId4">
            <a:alphaModFix/>
          </a:blip>
          <a:stretch>
            <a:fillRect/>
          </a:stretch>
        </p:blipFill>
        <p:spPr>
          <a:xfrm>
            <a:off x="3409375" y="2235862"/>
            <a:ext cx="1363953" cy="15662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49" name="Google Shape;249;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COMANDOS VERIFICAR IP EN IOS</a:t>
            </a:r>
            <a:endParaRPr/>
          </a:p>
        </p:txBody>
      </p:sp>
      <p:sp>
        <p:nvSpPr>
          <p:cNvPr id="74" name="Google Shape;74;p15"/>
          <p:cNvSpPr txBox="1"/>
          <p:nvPr>
            <p:ph idx="1" type="body"/>
          </p:nvPr>
        </p:nvSpPr>
        <p:spPr>
          <a:xfrm>
            <a:off x="311700" y="11831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s" sz="1350">
                <a:solidFill>
                  <a:srgbClr val="000000"/>
                </a:solidFill>
                <a:latin typeface="Roboto"/>
                <a:ea typeface="Roboto"/>
                <a:cs typeface="Roboto"/>
                <a:sym typeface="Roboto"/>
              </a:rPr>
              <a:t>En IOS ver nuestra IP de nuestra tarjeta de red mediante su interfaz es tan </a:t>
            </a:r>
            <a:r>
              <a:rPr lang="es" sz="1350">
                <a:solidFill>
                  <a:srgbClr val="000000"/>
                </a:solidFill>
                <a:latin typeface="Roboto"/>
                <a:ea typeface="Roboto"/>
                <a:cs typeface="Roboto"/>
                <a:sym typeface="Roboto"/>
              </a:rPr>
              <a:t>fácil</a:t>
            </a:r>
            <a:r>
              <a:rPr lang="es" sz="1350">
                <a:solidFill>
                  <a:srgbClr val="000000"/>
                </a:solidFill>
                <a:latin typeface="Roboto"/>
                <a:ea typeface="Roboto"/>
                <a:cs typeface="Roboto"/>
                <a:sym typeface="Roboto"/>
              </a:rPr>
              <a:t> como entrar =&gt;</a:t>
            </a:r>
            <a:r>
              <a:rPr b="1" lang="es" sz="1350">
                <a:solidFill>
                  <a:srgbClr val="000000"/>
                </a:solidFill>
                <a:latin typeface="Roboto"/>
                <a:ea typeface="Roboto"/>
                <a:cs typeface="Roboto"/>
                <a:sym typeface="Roboto"/>
              </a:rPr>
              <a:t>Preferencias del Sistema&gt;Red</a:t>
            </a:r>
            <a:r>
              <a:rPr lang="es" sz="1350">
                <a:solidFill>
                  <a:srgbClr val="000000"/>
                </a:solidFill>
                <a:latin typeface="Roboto"/>
                <a:ea typeface="Roboto"/>
                <a:cs typeface="Roboto"/>
                <a:sym typeface="Roboto"/>
              </a:rPr>
              <a:t>. En la consola de comandos para poder ver dicha </a:t>
            </a:r>
            <a:r>
              <a:rPr lang="es" sz="1350">
                <a:solidFill>
                  <a:srgbClr val="000000"/>
                </a:solidFill>
                <a:latin typeface="Roboto"/>
                <a:ea typeface="Roboto"/>
                <a:cs typeface="Roboto"/>
                <a:sym typeface="Roboto"/>
              </a:rPr>
              <a:t>información</a:t>
            </a:r>
            <a:r>
              <a:rPr lang="es" sz="1350">
                <a:solidFill>
                  <a:srgbClr val="000000"/>
                </a:solidFill>
                <a:latin typeface="Roboto"/>
                <a:ea typeface="Roboto"/>
                <a:cs typeface="Roboto"/>
                <a:sym typeface="Roboto"/>
              </a:rPr>
              <a:t> debes introducir estos </a:t>
            </a:r>
            <a:r>
              <a:rPr lang="es" sz="1350">
                <a:solidFill>
                  <a:srgbClr val="000000"/>
                </a:solidFill>
                <a:latin typeface="Roboto"/>
                <a:ea typeface="Roboto"/>
                <a:cs typeface="Roboto"/>
                <a:sym typeface="Roboto"/>
              </a:rPr>
              <a:t>comandos</a:t>
            </a:r>
            <a:r>
              <a:rPr lang="es" sz="1350">
                <a:solidFill>
                  <a:srgbClr val="000000"/>
                </a:solidFill>
                <a:latin typeface="Roboto"/>
                <a:ea typeface="Roboto"/>
                <a:cs typeface="Roboto"/>
                <a:sym typeface="Roboto"/>
              </a:rPr>
              <a:t>.</a:t>
            </a:r>
            <a:endParaRPr sz="1350">
              <a:solidFill>
                <a:srgbClr val="000000"/>
              </a:solidFill>
              <a:latin typeface="Roboto"/>
              <a:ea typeface="Roboto"/>
              <a:cs typeface="Roboto"/>
              <a:sym typeface="Roboto"/>
            </a:endParaRPr>
          </a:p>
          <a:p>
            <a:pPr indent="-314325" lvl="0" marL="457200" rtl="0" algn="l">
              <a:spcBef>
                <a:spcPts val="1200"/>
              </a:spcBef>
              <a:spcAft>
                <a:spcPts val="0"/>
              </a:spcAft>
              <a:buClr>
                <a:srgbClr val="000000"/>
              </a:buClr>
              <a:buSzPts val="1350"/>
              <a:buFont typeface="Roboto"/>
              <a:buChar char="●"/>
            </a:pPr>
            <a:r>
              <a:rPr lang="es" sz="1350">
                <a:solidFill>
                  <a:srgbClr val="000000"/>
                </a:solidFill>
                <a:latin typeface="Roboto"/>
                <a:ea typeface="Roboto"/>
                <a:cs typeface="Roboto"/>
                <a:sym typeface="Roboto"/>
              </a:rPr>
              <a:t>n</a:t>
            </a:r>
            <a:r>
              <a:rPr lang="es" sz="1350">
                <a:solidFill>
                  <a:srgbClr val="000000"/>
                </a:solidFill>
                <a:latin typeface="Roboto"/>
                <a:ea typeface="Roboto"/>
                <a:cs typeface="Roboto"/>
                <a:sym typeface="Roboto"/>
              </a:rPr>
              <a:t>etworksetup -getinfo Wi-Fi</a:t>
            </a:r>
            <a:endParaRPr sz="1350">
              <a:solidFill>
                <a:srgbClr val="000000"/>
              </a:solidFill>
              <a:latin typeface="Roboto"/>
              <a:ea typeface="Roboto"/>
              <a:cs typeface="Roboto"/>
              <a:sym typeface="Roboto"/>
            </a:endParaRPr>
          </a:p>
          <a:p>
            <a:pPr indent="-314325" lvl="0" marL="457200" rtl="0" algn="l">
              <a:spcBef>
                <a:spcPts val="0"/>
              </a:spcBef>
              <a:spcAft>
                <a:spcPts val="0"/>
              </a:spcAft>
              <a:buClr>
                <a:srgbClr val="000000"/>
              </a:buClr>
              <a:buSzPts val="1350"/>
              <a:buFont typeface="Roboto"/>
              <a:buChar char="●"/>
            </a:pPr>
            <a:r>
              <a:rPr lang="es" sz="1350">
                <a:solidFill>
                  <a:srgbClr val="000000"/>
                </a:solidFill>
                <a:latin typeface="Roboto"/>
                <a:ea typeface="Roboto"/>
                <a:cs typeface="Roboto"/>
                <a:sym typeface="Roboto"/>
              </a:rPr>
              <a:t>networksetup -getinfo Ethernet</a:t>
            </a:r>
            <a:endParaRPr sz="1350">
              <a:solidFill>
                <a:srgbClr val="000000"/>
              </a:solidFill>
              <a:latin typeface="Roboto"/>
              <a:ea typeface="Roboto"/>
              <a:cs typeface="Roboto"/>
              <a:sym typeface="Roboto"/>
            </a:endParaRPr>
          </a:p>
          <a:p>
            <a:pPr indent="-314325" lvl="0" marL="457200" rtl="0" algn="l">
              <a:spcBef>
                <a:spcPts val="0"/>
              </a:spcBef>
              <a:spcAft>
                <a:spcPts val="0"/>
              </a:spcAft>
              <a:buClr>
                <a:srgbClr val="000000"/>
              </a:buClr>
              <a:buSzPts val="1350"/>
              <a:buFont typeface="Roboto"/>
              <a:buChar char="●"/>
            </a:pPr>
            <a:r>
              <a:rPr lang="es" sz="1350">
                <a:solidFill>
                  <a:srgbClr val="000000"/>
                </a:solidFill>
                <a:latin typeface="Roboto"/>
                <a:ea typeface="Roboto"/>
                <a:cs typeface="Roboto"/>
                <a:sym typeface="Roboto"/>
              </a:rPr>
              <a:t>ifconfig</a:t>
            </a:r>
            <a:endParaRPr sz="1350">
              <a:solidFill>
                <a:srgbClr val="000000"/>
              </a:solidFill>
              <a:latin typeface="Roboto"/>
              <a:ea typeface="Roboto"/>
              <a:cs typeface="Roboto"/>
              <a:sym typeface="Roboto"/>
            </a:endParaRPr>
          </a:p>
          <a:p>
            <a:pPr indent="0" lvl="0" marL="0" rtl="0" algn="l">
              <a:spcBef>
                <a:spcPts val="1200"/>
              </a:spcBef>
              <a:spcAft>
                <a:spcPts val="1200"/>
              </a:spcAft>
              <a:buNone/>
            </a:pPr>
            <a:r>
              <a:t/>
            </a:r>
            <a:endParaRPr/>
          </a:p>
        </p:txBody>
      </p:sp>
      <p:pic>
        <p:nvPicPr>
          <p:cNvPr id="75" name="Google Shape;75;p15"/>
          <p:cNvPicPr preferRelativeResize="0"/>
          <p:nvPr/>
        </p:nvPicPr>
        <p:blipFill>
          <a:blip r:embed="rId3">
            <a:alphaModFix/>
          </a:blip>
          <a:stretch>
            <a:fillRect/>
          </a:stretch>
        </p:blipFill>
        <p:spPr>
          <a:xfrm>
            <a:off x="3749725" y="1715100"/>
            <a:ext cx="5161976" cy="3315200"/>
          </a:xfrm>
          <a:prstGeom prst="rect">
            <a:avLst/>
          </a:prstGeom>
          <a:noFill/>
          <a:ln>
            <a:noFill/>
          </a:ln>
        </p:spPr>
      </p:pic>
      <p:pic>
        <p:nvPicPr>
          <p:cNvPr id="76" name="Google Shape;76;p15"/>
          <p:cNvPicPr preferRelativeResize="0"/>
          <p:nvPr/>
        </p:nvPicPr>
        <p:blipFill>
          <a:blip r:embed="rId4">
            <a:alphaModFix/>
          </a:blip>
          <a:stretch>
            <a:fillRect/>
          </a:stretch>
        </p:blipFill>
        <p:spPr>
          <a:xfrm>
            <a:off x="311700" y="3078426"/>
            <a:ext cx="1748050" cy="1748050"/>
          </a:xfrm>
          <a:prstGeom prst="rect">
            <a:avLst/>
          </a:prstGeom>
          <a:noFill/>
          <a:ln>
            <a:noFill/>
          </a:ln>
        </p:spPr>
      </p:pic>
      <p:pic>
        <p:nvPicPr>
          <p:cNvPr id="77" name="Google Shape;77;p15"/>
          <p:cNvPicPr preferRelativeResize="0"/>
          <p:nvPr/>
        </p:nvPicPr>
        <p:blipFill>
          <a:blip r:embed="rId5">
            <a:alphaModFix/>
          </a:blip>
          <a:stretch>
            <a:fillRect/>
          </a:stretch>
        </p:blipFill>
        <p:spPr>
          <a:xfrm>
            <a:off x="1861500" y="2845275"/>
            <a:ext cx="1981201" cy="19812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6"/>
          <p:cNvPicPr preferRelativeResize="0"/>
          <p:nvPr/>
        </p:nvPicPr>
        <p:blipFill>
          <a:blip r:embed="rId3">
            <a:alphaModFix/>
          </a:blip>
          <a:stretch>
            <a:fillRect/>
          </a:stretch>
        </p:blipFill>
        <p:spPr>
          <a:xfrm>
            <a:off x="311695" y="2934195"/>
            <a:ext cx="4045300" cy="1940600"/>
          </a:xfrm>
          <a:prstGeom prst="rect">
            <a:avLst/>
          </a:prstGeom>
          <a:noFill/>
          <a:ln>
            <a:noFill/>
          </a:ln>
        </p:spPr>
      </p:pic>
      <p:sp>
        <p:nvSpPr>
          <p:cNvPr id="83" name="Google Shape;8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COMANDOS VERIFICAR IP EN WINDOWS</a:t>
            </a:r>
            <a:endParaRPr/>
          </a:p>
        </p:txBody>
      </p:sp>
      <p:sp>
        <p:nvSpPr>
          <p:cNvPr id="84" name="Google Shape;8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Dentro del comando ipconfig hay varias ramas pero la más usada al final es ipconfig /all,este comando te mostrará toda la información de tus adaptadores de red,como su ipv4,máscara,mac etc….</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17"/>
          <p:cNvPicPr preferRelativeResize="0"/>
          <p:nvPr/>
        </p:nvPicPr>
        <p:blipFill>
          <a:blip r:embed="rId3">
            <a:alphaModFix/>
          </a:blip>
          <a:stretch>
            <a:fillRect/>
          </a:stretch>
        </p:blipFill>
        <p:spPr>
          <a:xfrm>
            <a:off x="927500" y="16063"/>
            <a:ext cx="7212249" cy="5111375"/>
          </a:xfrm>
          <a:prstGeom prst="rect">
            <a:avLst/>
          </a:prstGeom>
          <a:noFill/>
          <a:ln>
            <a:noFill/>
          </a:ln>
        </p:spPr>
      </p:pic>
      <p:sp>
        <p:nvSpPr>
          <p:cNvPr id="90" name="Google Shape;90;p17"/>
          <p:cNvSpPr/>
          <p:nvPr/>
        </p:nvSpPr>
        <p:spPr>
          <a:xfrm>
            <a:off x="965875" y="422225"/>
            <a:ext cx="2955600" cy="1995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a:off x="965875" y="1265525"/>
            <a:ext cx="2955600" cy="1995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p:nvPr/>
        </p:nvSpPr>
        <p:spPr>
          <a:xfrm>
            <a:off x="1049175" y="2247025"/>
            <a:ext cx="2955600" cy="199500"/>
          </a:xfrm>
          <a:prstGeom prst="roundRect">
            <a:avLst>
              <a:gd fmla="val 16667"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txBox="1"/>
          <p:nvPr/>
        </p:nvSpPr>
        <p:spPr>
          <a:xfrm>
            <a:off x="3961275" y="321875"/>
            <a:ext cx="261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0000"/>
                </a:solidFill>
                <a:latin typeface="Proxima Nova"/>
                <a:ea typeface="Proxima Nova"/>
                <a:cs typeface="Proxima Nova"/>
                <a:sym typeface="Proxima Nova"/>
              </a:rPr>
              <a:t>NOMBRE DEL DISPOSITIVO</a:t>
            </a:r>
            <a:endParaRPr>
              <a:solidFill>
                <a:srgbClr val="FF0000"/>
              </a:solidFill>
              <a:latin typeface="Proxima Nova"/>
              <a:ea typeface="Proxima Nova"/>
              <a:cs typeface="Proxima Nova"/>
              <a:sym typeface="Proxima Nova"/>
            </a:endParaRPr>
          </a:p>
        </p:txBody>
      </p:sp>
      <p:sp>
        <p:nvSpPr>
          <p:cNvPr id="94" name="Google Shape;94;p17"/>
          <p:cNvSpPr txBox="1"/>
          <p:nvPr/>
        </p:nvSpPr>
        <p:spPr>
          <a:xfrm>
            <a:off x="4004775" y="1165175"/>
            <a:ext cx="261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0000"/>
                </a:solidFill>
                <a:latin typeface="Proxima Nova"/>
                <a:ea typeface="Proxima Nova"/>
                <a:cs typeface="Proxima Nova"/>
                <a:sym typeface="Proxima Nova"/>
              </a:rPr>
              <a:t>MAC DE TARJETA DE RED</a:t>
            </a:r>
            <a:endParaRPr>
              <a:solidFill>
                <a:srgbClr val="FF0000"/>
              </a:solidFill>
              <a:latin typeface="Proxima Nova"/>
              <a:ea typeface="Proxima Nova"/>
              <a:cs typeface="Proxima Nova"/>
              <a:sym typeface="Proxima Nova"/>
            </a:endParaRPr>
          </a:p>
        </p:txBody>
      </p:sp>
      <p:sp>
        <p:nvSpPr>
          <p:cNvPr id="95" name="Google Shape;95;p17"/>
          <p:cNvSpPr txBox="1"/>
          <p:nvPr/>
        </p:nvSpPr>
        <p:spPr>
          <a:xfrm>
            <a:off x="4143250" y="2092950"/>
            <a:ext cx="2617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solidFill>
                  <a:srgbClr val="FF0000"/>
                </a:solidFill>
                <a:latin typeface="Proxima Nova"/>
                <a:ea typeface="Proxima Nova"/>
                <a:cs typeface="Proxima Nova"/>
                <a:sym typeface="Proxima Nova"/>
              </a:rPr>
              <a:t>DIRECCIÓN</a:t>
            </a:r>
            <a:r>
              <a:rPr lang="es">
                <a:solidFill>
                  <a:srgbClr val="FF0000"/>
                </a:solidFill>
                <a:latin typeface="Proxima Nova"/>
                <a:ea typeface="Proxima Nova"/>
                <a:cs typeface="Proxima Nova"/>
                <a:sym typeface="Proxima Nova"/>
              </a:rPr>
              <a:t> IP Y </a:t>
            </a:r>
            <a:r>
              <a:rPr lang="es">
                <a:solidFill>
                  <a:srgbClr val="FF0000"/>
                </a:solidFill>
                <a:latin typeface="Proxima Nova"/>
                <a:ea typeface="Proxima Nova"/>
                <a:cs typeface="Proxima Nova"/>
                <a:sym typeface="Proxima Nova"/>
              </a:rPr>
              <a:t>MÁSCARA</a:t>
            </a:r>
            <a:r>
              <a:rPr lang="es">
                <a:solidFill>
                  <a:srgbClr val="FF0000"/>
                </a:solidFill>
                <a:latin typeface="Proxima Nova"/>
                <a:ea typeface="Proxima Nova"/>
                <a:cs typeface="Proxima Nova"/>
                <a:sym typeface="Proxima Nova"/>
              </a:rPr>
              <a:t> SUBRED</a:t>
            </a:r>
            <a:endParaRPr>
              <a:solidFill>
                <a:srgbClr val="FF0000"/>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PING</a:t>
            </a:r>
            <a:endParaRPr/>
          </a:p>
        </p:txBody>
      </p:sp>
      <p:sp>
        <p:nvSpPr>
          <p:cNvPr id="101" name="Google Shape;101;p18"/>
          <p:cNvSpPr txBox="1"/>
          <p:nvPr>
            <p:ph idx="1" type="body"/>
          </p:nvPr>
        </p:nvSpPr>
        <p:spPr>
          <a:xfrm>
            <a:off x="311700" y="1179350"/>
            <a:ext cx="85206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1500"/>
              </a:spcBef>
              <a:spcAft>
                <a:spcPts val="0"/>
              </a:spcAft>
              <a:buSzPts val="852"/>
              <a:buNone/>
            </a:pPr>
            <a:r>
              <a:rPr b="1" lang="es" sz="1417">
                <a:solidFill>
                  <a:srgbClr val="000000"/>
                </a:solidFill>
                <a:highlight>
                  <a:srgbClr val="FFFFFF"/>
                </a:highlight>
                <a:latin typeface="Arial"/>
                <a:ea typeface="Arial"/>
                <a:cs typeface="Arial"/>
                <a:sym typeface="Arial"/>
              </a:rPr>
              <a:t>FUNCIONAMIENTO:</a:t>
            </a:r>
            <a:endParaRPr b="1" sz="1417">
              <a:solidFill>
                <a:srgbClr val="000000"/>
              </a:solidFill>
              <a:highlight>
                <a:srgbClr val="FFFFFF"/>
              </a:highlight>
              <a:latin typeface="Arial"/>
              <a:ea typeface="Arial"/>
              <a:cs typeface="Arial"/>
              <a:sym typeface="Arial"/>
            </a:endParaRPr>
          </a:p>
          <a:p>
            <a:pPr indent="0" lvl="0" marL="0" rtl="0" algn="l">
              <a:lnSpc>
                <a:spcPct val="167272"/>
              </a:lnSpc>
              <a:spcBef>
                <a:spcPts val="1500"/>
              </a:spcBef>
              <a:spcAft>
                <a:spcPts val="0"/>
              </a:spcAft>
              <a:buSzPts val="852"/>
              <a:buNone/>
            </a:pPr>
            <a:r>
              <a:rPr lang="es" sz="1417">
                <a:solidFill>
                  <a:srgbClr val="000000"/>
                </a:solidFill>
                <a:latin typeface="Arial"/>
                <a:ea typeface="Arial"/>
                <a:cs typeface="Arial"/>
                <a:sym typeface="Arial"/>
              </a:rPr>
              <a:t>El ping ayuda a recopilar información y a descubrir cualquier problema de conexión con antelación.</a:t>
            </a:r>
            <a:endParaRPr sz="1417">
              <a:solidFill>
                <a:srgbClr val="000000"/>
              </a:solidFill>
              <a:latin typeface="Arial"/>
              <a:ea typeface="Arial"/>
              <a:cs typeface="Arial"/>
              <a:sym typeface="Arial"/>
            </a:endParaRPr>
          </a:p>
          <a:p>
            <a:pPr indent="0" lvl="0" marL="0" rtl="0" algn="l">
              <a:lnSpc>
                <a:spcPct val="167272"/>
              </a:lnSpc>
              <a:spcBef>
                <a:spcPts val="1200"/>
              </a:spcBef>
              <a:spcAft>
                <a:spcPts val="0"/>
              </a:spcAft>
              <a:buSzPts val="852"/>
              <a:buNone/>
            </a:pPr>
            <a:r>
              <a:rPr lang="es" sz="1417">
                <a:solidFill>
                  <a:srgbClr val="000000"/>
                </a:solidFill>
                <a:highlight>
                  <a:srgbClr val="FFFFFF"/>
                </a:highlight>
                <a:latin typeface="Arial"/>
                <a:ea typeface="Arial"/>
                <a:cs typeface="Arial"/>
                <a:sym typeface="Arial"/>
              </a:rPr>
              <a:t>Para ello, realiza envíos de un conjunto de información (paquetes) a la dirección IP especificada (dominio, host o servidor).</a:t>
            </a:r>
            <a:endParaRPr sz="1417">
              <a:solidFill>
                <a:srgbClr val="000000"/>
              </a:solidFill>
              <a:highlight>
                <a:srgbClr val="FFFFFF"/>
              </a:highlight>
              <a:latin typeface="Arial"/>
              <a:ea typeface="Arial"/>
              <a:cs typeface="Arial"/>
              <a:sym typeface="Arial"/>
            </a:endParaRPr>
          </a:p>
          <a:p>
            <a:pPr indent="0" lvl="0" marL="0" rtl="0" algn="l">
              <a:lnSpc>
                <a:spcPct val="167272"/>
              </a:lnSpc>
              <a:spcBef>
                <a:spcPts val="1200"/>
              </a:spcBef>
              <a:spcAft>
                <a:spcPts val="0"/>
              </a:spcAft>
              <a:buSzPts val="852"/>
              <a:buNone/>
            </a:pPr>
            <a:r>
              <a:rPr lang="es" sz="1417">
                <a:solidFill>
                  <a:srgbClr val="000000"/>
                </a:solidFill>
                <a:highlight>
                  <a:srgbClr val="FFFFFF"/>
                </a:highlight>
                <a:latin typeface="Arial"/>
                <a:ea typeface="Arial"/>
                <a:cs typeface="Arial"/>
                <a:sym typeface="Arial"/>
              </a:rPr>
              <a:t>Esto se hace para verificar y probar la existencia de una dirección IP o dirección de un sitio web y si puede manejar las solicitudes. Si el ping tiene éxito, el host de destino responderá con respuestas de eco. Sin embargo, si el ping no es exitoso, puede aparecer un mensaje de error indicando que se ha agotado el tiempo de espera o o indicar que el host de destino está inaccesible.</a:t>
            </a:r>
            <a:endParaRPr sz="1417">
              <a:solidFill>
                <a:srgbClr val="000000"/>
              </a:solidFill>
              <a:highlight>
                <a:srgbClr val="FFFFFF"/>
              </a:highlight>
              <a:latin typeface="Arial"/>
              <a:ea typeface="Arial"/>
              <a:cs typeface="Arial"/>
              <a:sym typeface="Arial"/>
            </a:endParaRPr>
          </a:p>
          <a:p>
            <a:pPr indent="0" lvl="0" marL="0" rtl="0" algn="l">
              <a:lnSpc>
                <a:spcPct val="105000"/>
              </a:lnSpc>
              <a:spcBef>
                <a:spcPts val="0"/>
              </a:spcBef>
              <a:spcAft>
                <a:spcPts val="0"/>
              </a:spcAft>
              <a:buSzPts val="852"/>
              <a:buNone/>
            </a:pPr>
            <a:r>
              <a:t/>
            </a:r>
            <a:endParaRPr sz="1085">
              <a:solidFill>
                <a:srgbClr val="000000"/>
              </a:solidFill>
              <a:highlight>
                <a:srgbClr val="FFFFFF"/>
              </a:highlight>
              <a:latin typeface="Arial"/>
              <a:ea typeface="Arial"/>
              <a:cs typeface="Arial"/>
              <a:sym typeface="Arial"/>
            </a:endParaRPr>
          </a:p>
        </p:txBody>
      </p:sp>
      <p:pic>
        <p:nvPicPr>
          <p:cNvPr id="102" name="Google Shape;102;p18"/>
          <p:cNvPicPr preferRelativeResize="0"/>
          <p:nvPr/>
        </p:nvPicPr>
        <p:blipFill>
          <a:blip r:embed="rId3">
            <a:alphaModFix/>
          </a:blip>
          <a:stretch>
            <a:fillRect/>
          </a:stretch>
        </p:blipFill>
        <p:spPr>
          <a:xfrm>
            <a:off x="5389900" y="1017725"/>
            <a:ext cx="2348400" cy="465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PING</a:t>
            </a:r>
            <a:endParaRPr/>
          </a:p>
        </p:txBody>
      </p:sp>
      <p:sp>
        <p:nvSpPr>
          <p:cNvPr id="108" name="Google Shape;10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s">
                <a:solidFill>
                  <a:srgbClr val="000000"/>
                </a:solidFill>
              </a:rPr>
              <a:t>USOS:</a:t>
            </a:r>
            <a:endParaRPr b="1">
              <a:solidFill>
                <a:srgbClr val="000000"/>
              </a:solidFill>
            </a:endParaRPr>
          </a:p>
          <a:p>
            <a:pPr indent="0" lvl="0" marL="0" rtl="0" algn="l">
              <a:spcBef>
                <a:spcPts val="1200"/>
              </a:spcBef>
              <a:spcAft>
                <a:spcPts val="0"/>
              </a:spcAft>
              <a:buNone/>
            </a:pPr>
            <a:r>
              <a:t/>
            </a:r>
            <a:endParaRPr b="1">
              <a:solidFill>
                <a:srgbClr val="000000"/>
              </a:solidFill>
            </a:endParaRPr>
          </a:p>
          <a:p>
            <a:pPr indent="-322580" lvl="0" marL="457200" rtl="0" algn="l">
              <a:spcBef>
                <a:spcPts val="1200"/>
              </a:spcBef>
              <a:spcAft>
                <a:spcPts val="0"/>
              </a:spcAft>
              <a:buClr>
                <a:srgbClr val="000000"/>
              </a:buClr>
              <a:buSzPct val="100000"/>
              <a:buFont typeface="Arial"/>
              <a:buChar char="-"/>
            </a:pPr>
            <a:r>
              <a:rPr lang="es" sz="1600">
                <a:solidFill>
                  <a:srgbClr val="000000"/>
                </a:solidFill>
                <a:highlight>
                  <a:srgbClr val="FFFFFF"/>
                </a:highlight>
                <a:latin typeface="Arial"/>
                <a:ea typeface="Arial"/>
                <a:cs typeface="Arial"/>
                <a:sym typeface="Arial"/>
              </a:rPr>
              <a:t>Medir el tiempo que demora que tardan dos puntos remotos en comunicarse, conocido como </a:t>
            </a:r>
            <a:r>
              <a:rPr b="1" lang="es" sz="1600">
                <a:solidFill>
                  <a:srgbClr val="000000"/>
                </a:solidFill>
                <a:highlight>
                  <a:srgbClr val="FFFFFF"/>
                </a:highlight>
                <a:latin typeface="Arial"/>
                <a:ea typeface="Arial"/>
                <a:cs typeface="Arial"/>
                <a:sym typeface="Arial"/>
              </a:rPr>
              <a:t>Latencia</a:t>
            </a:r>
            <a:r>
              <a:rPr lang="es" sz="1600">
                <a:solidFill>
                  <a:srgbClr val="000000"/>
                </a:solidFill>
                <a:highlight>
                  <a:srgbClr val="FFFFFF"/>
                </a:highlight>
                <a:latin typeface="Arial"/>
                <a:ea typeface="Arial"/>
                <a:cs typeface="Arial"/>
                <a:sym typeface="Arial"/>
              </a:rPr>
              <a:t>. Esto se realiza utilizando el </a:t>
            </a:r>
            <a:r>
              <a:rPr b="1" lang="es" sz="1600">
                <a:solidFill>
                  <a:srgbClr val="000000"/>
                </a:solidFill>
                <a:highlight>
                  <a:srgbClr val="FFFFFF"/>
                </a:highlight>
                <a:latin typeface="Arial"/>
                <a:ea typeface="Arial"/>
                <a:cs typeface="Arial"/>
                <a:sym typeface="Arial"/>
              </a:rPr>
              <a:t>protocolo ICMP</a:t>
            </a:r>
            <a:r>
              <a:rPr lang="es" sz="1600">
                <a:solidFill>
                  <a:srgbClr val="000000"/>
                </a:solidFill>
                <a:highlight>
                  <a:srgbClr val="FFFFFF"/>
                </a:highlight>
                <a:latin typeface="Arial"/>
                <a:ea typeface="Arial"/>
                <a:cs typeface="Arial"/>
                <a:sym typeface="Arial"/>
              </a:rPr>
              <a:t>(Protocolo de Control de mensajes de Internet) mediante el envío de un paquete específico para determinada máquina y espera por la respuesta para registrar el delay.</a:t>
            </a:r>
            <a:endParaRPr sz="1600">
              <a:solidFill>
                <a:srgbClr val="000000"/>
              </a:solidFill>
              <a:highlight>
                <a:srgbClr val="FFFFFF"/>
              </a:highlight>
              <a:latin typeface="Arial"/>
              <a:ea typeface="Arial"/>
              <a:cs typeface="Arial"/>
              <a:sym typeface="Arial"/>
            </a:endParaRPr>
          </a:p>
          <a:p>
            <a:pPr indent="0" lvl="0" marL="457200" rtl="0" algn="l">
              <a:spcBef>
                <a:spcPts val="0"/>
              </a:spcBef>
              <a:spcAft>
                <a:spcPts val="0"/>
              </a:spcAft>
              <a:buNone/>
            </a:pPr>
            <a:r>
              <a:t/>
            </a:r>
            <a:endParaRPr sz="1600">
              <a:solidFill>
                <a:srgbClr val="000000"/>
              </a:solidFill>
              <a:highlight>
                <a:srgbClr val="FFFFFF"/>
              </a:highlight>
              <a:latin typeface="Arial"/>
              <a:ea typeface="Arial"/>
              <a:cs typeface="Arial"/>
              <a:sym typeface="Arial"/>
            </a:endParaRPr>
          </a:p>
          <a:p>
            <a:pPr indent="-322580" lvl="0" marL="457200" rtl="0" algn="l">
              <a:spcBef>
                <a:spcPts val="0"/>
              </a:spcBef>
              <a:spcAft>
                <a:spcPts val="0"/>
              </a:spcAft>
              <a:buClr>
                <a:srgbClr val="000000"/>
              </a:buClr>
              <a:buSzPct val="100000"/>
              <a:buFont typeface="Arial"/>
              <a:buChar char="-"/>
            </a:pPr>
            <a:r>
              <a:rPr lang="es" sz="1600">
                <a:solidFill>
                  <a:srgbClr val="000000"/>
                </a:solidFill>
                <a:highlight>
                  <a:srgbClr val="FFFFFF"/>
                </a:highlight>
                <a:latin typeface="Arial"/>
                <a:ea typeface="Arial"/>
                <a:cs typeface="Arial"/>
                <a:sym typeface="Arial"/>
              </a:rPr>
              <a:t>Identificar la </a:t>
            </a:r>
            <a:r>
              <a:rPr b="1" lang="es" sz="1600">
                <a:solidFill>
                  <a:srgbClr val="000000"/>
                </a:solidFill>
                <a:highlight>
                  <a:srgbClr val="FFFFFF"/>
                </a:highlight>
                <a:latin typeface="Arial"/>
                <a:ea typeface="Arial"/>
                <a:cs typeface="Arial"/>
                <a:sym typeface="Arial"/>
              </a:rPr>
              <a:t>dirección IP de un dominio</a:t>
            </a:r>
            <a:r>
              <a:rPr lang="es" sz="1600">
                <a:solidFill>
                  <a:srgbClr val="000000"/>
                </a:solidFill>
                <a:highlight>
                  <a:srgbClr val="FFFFFF"/>
                </a:highlight>
                <a:latin typeface="Arial"/>
                <a:ea typeface="Arial"/>
                <a:cs typeface="Arial"/>
                <a:sym typeface="Arial"/>
              </a:rPr>
              <a:t> en Internet</a:t>
            </a:r>
            <a:r>
              <a:rPr lang="es" sz="1600">
                <a:solidFill>
                  <a:srgbClr val="000000"/>
                </a:solidFill>
                <a:highlight>
                  <a:srgbClr val="FFFFFF"/>
                </a:highlight>
                <a:latin typeface="Arial"/>
                <a:ea typeface="Arial"/>
                <a:cs typeface="Arial"/>
                <a:sym typeface="Arial"/>
              </a:rPr>
              <a:t>.</a:t>
            </a:r>
            <a:endParaRPr sz="1600">
              <a:solidFill>
                <a:srgbClr val="000000"/>
              </a:solidFill>
              <a:highlight>
                <a:srgbClr val="FFFFFF"/>
              </a:highlight>
              <a:latin typeface="Arial"/>
              <a:ea typeface="Arial"/>
              <a:cs typeface="Arial"/>
              <a:sym typeface="Arial"/>
            </a:endParaRPr>
          </a:p>
          <a:p>
            <a:pPr indent="0" lvl="0" marL="457200" rtl="0" algn="l">
              <a:spcBef>
                <a:spcPts val="0"/>
              </a:spcBef>
              <a:spcAft>
                <a:spcPts val="0"/>
              </a:spcAft>
              <a:buNone/>
            </a:pPr>
            <a:r>
              <a:t/>
            </a:r>
            <a:endParaRPr sz="1600">
              <a:solidFill>
                <a:srgbClr val="000000"/>
              </a:solidFill>
              <a:highlight>
                <a:srgbClr val="FFFFFF"/>
              </a:highlight>
              <a:latin typeface="Arial"/>
              <a:ea typeface="Arial"/>
              <a:cs typeface="Arial"/>
              <a:sym typeface="Arial"/>
            </a:endParaRPr>
          </a:p>
          <a:p>
            <a:pPr indent="-322580" lvl="0" marL="457200" rtl="0" algn="l">
              <a:spcBef>
                <a:spcPts val="0"/>
              </a:spcBef>
              <a:spcAft>
                <a:spcPts val="0"/>
              </a:spcAft>
              <a:buClr>
                <a:srgbClr val="000000"/>
              </a:buClr>
              <a:buSzPct val="100000"/>
              <a:buFont typeface="Arial"/>
              <a:buChar char="-"/>
            </a:pPr>
            <a:r>
              <a:rPr lang="es" sz="1600">
                <a:solidFill>
                  <a:srgbClr val="000000"/>
                </a:solidFill>
                <a:highlight>
                  <a:srgbClr val="FFFFFF"/>
                </a:highlight>
                <a:latin typeface="Arial"/>
                <a:ea typeface="Arial"/>
                <a:cs typeface="Arial"/>
                <a:sym typeface="Arial"/>
              </a:rPr>
              <a:t>Permite </a:t>
            </a:r>
            <a:r>
              <a:rPr b="1" lang="es" sz="1600">
                <a:solidFill>
                  <a:srgbClr val="000000"/>
                </a:solidFill>
                <a:highlight>
                  <a:srgbClr val="FFFFFF"/>
                </a:highlight>
                <a:latin typeface="Arial"/>
                <a:ea typeface="Arial"/>
                <a:cs typeface="Arial"/>
                <a:sym typeface="Arial"/>
              </a:rPr>
              <a:t>conocer si existe conexión</a:t>
            </a:r>
            <a:r>
              <a:rPr lang="es" sz="1600">
                <a:solidFill>
                  <a:srgbClr val="000000"/>
                </a:solidFill>
                <a:highlight>
                  <a:srgbClr val="FFFFFF"/>
                </a:highlight>
                <a:latin typeface="Arial"/>
                <a:ea typeface="Arial"/>
                <a:cs typeface="Arial"/>
                <a:sym typeface="Arial"/>
              </a:rPr>
              <a:t> en un equipo o sitio web.</a:t>
            </a:r>
            <a:endParaRPr sz="1600">
              <a:solidFill>
                <a:srgbClr val="000000"/>
              </a:solidFill>
              <a:highlight>
                <a:srgbClr val="FFFFFF"/>
              </a:highlight>
              <a:latin typeface="Arial"/>
              <a:ea typeface="Arial"/>
              <a:cs typeface="Arial"/>
              <a:sym typeface="Arial"/>
            </a:endParaRPr>
          </a:p>
          <a:p>
            <a:pPr indent="0" lvl="0" marL="0" rtl="0" algn="l">
              <a:spcBef>
                <a:spcPts val="1200"/>
              </a:spcBef>
              <a:spcAft>
                <a:spcPts val="0"/>
              </a:spcAft>
              <a:buNone/>
            </a:pPr>
            <a:r>
              <a:rPr lang="es" sz="1200">
                <a:solidFill>
                  <a:srgbClr val="000000"/>
                </a:solidFill>
                <a:highlight>
                  <a:srgbClr val="FFFFFF"/>
                </a:highlight>
                <a:latin typeface="Arial"/>
                <a:ea typeface="Arial"/>
                <a:cs typeface="Arial"/>
                <a:sym typeface="Arial"/>
              </a:rPr>
              <a:t> </a:t>
            </a:r>
            <a:endParaRPr sz="1200">
              <a:solidFill>
                <a:srgbClr val="000000"/>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311700" y="3241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PING</a:t>
            </a:r>
            <a:endParaRPr/>
          </a:p>
        </p:txBody>
      </p:sp>
      <p:pic>
        <p:nvPicPr>
          <p:cNvPr id="114" name="Google Shape;114;p20"/>
          <p:cNvPicPr preferRelativeResize="0"/>
          <p:nvPr/>
        </p:nvPicPr>
        <p:blipFill rotWithShape="1">
          <a:blip r:embed="rId3">
            <a:alphaModFix/>
          </a:blip>
          <a:srcRect b="0" l="0" r="14784" t="9567"/>
          <a:stretch/>
        </p:blipFill>
        <p:spPr>
          <a:xfrm>
            <a:off x="3719975" y="1310350"/>
            <a:ext cx="5112325" cy="3324800"/>
          </a:xfrm>
          <a:prstGeom prst="rect">
            <a:avLst/>
          </a:prstGeom>
          <a:noFill/>
          <a:ln>
            <a:noFill/>
          </a:ln>
        </p:spPr>
      </p:pic>
      <p:sp>
        <p:nvSpPr>
          <p:cNvPr id="115" name="Google Shape;115;p20"/>
          <p:cNvSpPr txBox="1"/>
          <p:nvPr/>
        </p:nvSpPr>
        <p:spPr>
          <a:xfrm>
            <a:off x="0" y="1499000"/>
            <a:ext cx="3636600" cy="2724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es" sz="1500"/>
              <a:t>INFORMACIÓN DE PANTALLA: </a:t>
            </a:r>
            <a:endParaRPr b="1" sz="1500"/>
          </a:p>
          <a:p>
            <a:pPr indent="0" lvl="0" marL="457200" rtl="0" algn="l">
              <a:spcBef>
                <a:spcPts val="0"/>
              </a:spcBef>
              <a:spcAft>
                <a:spcPts val="0"/>
              </a:spcAft>
              <a:buNone/>
            </a:pPr>
            <a:r>
              <a:t/>
            </a:r>
            <a:endParaRPr b="1" sz="1500"/>
          </a:p>
          <a:p>
            <a:pPr indent="-323850" lvl="0" marL="457200" rtl="0" algn="l">
              <a:spcBef>
                <a:spcPts val="0"/>
              </a:spcBef>
              <a:spcAft>
                <a:spcPts val="0"/>
              </a:spcAft>
              <a:buSzPts val="1500"/>
              <a:buChar char="-"/>
            </a:pPr>
            <a:r>
              <a:rPr b="1" lang="es" sz="1500"/>
              <a:t>Bytes</a:t>
            </a:r>
            <a:endParaRPr b="1" sz="1500"/>
          </a:p>
          <a:p>
            <a:pPr indent="0" lvl="0" marL="457200" rtl="0" algn="l">
              <a:spcBef>
                <a:spcPts val="0"/>
              </a:spcBef>
              <a:spcAft>
                <a:spcPts val="0"/>
              </a:spcAft>
              <a:buNone/>
            </a:pPr>
            <a:r>
              <a:t/>
            </a:r>
            <a:endParaRPr b="1" sz="1500"/>
          </a:p>
          <a:p>
            <a:pPr indent="-323850" lvl="0" marL="457200" rtl="0" algn="l">
              <a:spcBef>
                <a:spcPts val="0"/>
              </a:spcBef>
              <a:spcAft>
                <a:spcPts val="0"/>
              </a:spcAft>
              <a:buSzPts val="1500"/>
              <a:buChar char="-"/>
            </a:pPr>
            <a:r>
              <a:rPr b="1" lang="es" sz="1500"/>
              <a:t>Tiempo</a:t>
            </a:r>
            <a:endParaRPr b="1" sz="1500"/>
          </a:p>
          <a:p>
            <a:pPr indent="0" lvl="0" marL="457200" rtl="0" algn="l">
              <a:spcBef>
                <a:spcPts val="0"/>
              </a:spcBef>
              <a:spcAft>
                <a:spcPts val="0"/>
              </a:spcAft>
              <a:buNone/>
            </a:pPr>
            <a:r>
              <a:t/>
            </a:r>
            <a:endParaRPr b="1" sz="1500"/>
          </a:p>
          <a:p>
            <a:pPr indent="-323850" lvl="0" marL="457200" rtl="0" algn="l">
              <a:spcBef>
                <a:spcPts val="0"/>
              </a:spcBef>
              <a:spcAft>
                <a:spcPts val="0"/>
              </a:spcAft>
              <a:buSzPts val="1500"/>
              <a:buChar char="-"/>
            </a:pPr>
            <a:r>
              <a:rPr b="1" lang="es" sz="1500"/>
              <a:t>TTL</a:t>
            </a:r>
            <a:endParaRPr b="1" sz="1500"/>
          </a:p>
          <a:p>
            <a:pPr indent="0" lvl="0" marL="457200" rtl="0" algn="l">
              <a:spcBef>
                <a:spcPts val="0"/>
              </a:spcBef>
              <a:spcAft>
                <a:spcPts val="0"/>
              </a:spcAft>
              <a:buNone/>
            </a:pPr>
            <a:r>
              <a:t/>
            </a:r>
            <a:endParaRPr b="1" sz="1500"/>
          </a:p>
          <a:p>
            <a:pPr indent="-323850" lvl="0" marL="457200" rtl="0" algn="l">
              <a:spcBef>
                <a:spcPts val="0"/>
              </a:spcBef>
              <a:spcAft>
                <a:spcPts val="0"/>
              </a:spcAft>
              <a:buSzPts val="1500"/>
              <a:buChar char="-"/>
            </a:pPr>
            <a:r>
              <a:rPr b="1" lang="es" sz="1500"/>
              <a:t>Paquetes</a:t>
            </a:r>
            <a:endParaRPr b="1" sz="1500"/>
          </a:p>
          <a:p>
            <a:pPr indent="0" lvl="0" marL="457200" rtl="0" algn="l">
              <a:spcBef>
                <a:spcPts val="0"/>
              </a:spcBef>
              <a:spcAft>
                <a:spcPts val="0"/>
              </a:spcAft>
              <a:buNone/>
            </a:pPr>
            <a:r>
              <a:t/>
            </a:r>
            <a:endParaRPr b="1" sz="1500"/>
          </a:p>
          <a:p>
            <a:pPr indent="-323850" lvl="0" marL="457200" rtl="0" algn="l">
              <a:spcBef>
                <a:spcPts val="0"/>
              </a:spcBef>
              <a:spcAft>
                <a:spcPts val="0"/>
              </a:spcAft>
              <a:buSzPts val="1500"/>
              <a:buChar char="-"/>
            </a:pPr>
            <a:r>
              <a:rPr b="1" lang="es" sz="1500"/>
              <a:t>Tiempo de ida y vuelta</a:t>
            </a:r>
            <a:endParaRPr b="1"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PING </a:t>
            </a:r>
            <a:endParaRPr/>
          </a:p>
          <a:p>
            <a:pPr indent="0" lvl="0" marL="0" rtl="0" algn="l">
              <a:spcBef>
                <a:spcPts val="0"/>
              </a:spcBef>
              <a:spcAft>
                <a:spcPts val="0"/>
              </a:spcAft>
              <a:buNone/>
            </a:pPr>
            <a:r>
              <a:rPr lang="es"/>
              <a:t> </a:t>
            </a:r>
            <a:endParaRPr/>
          </a:p>
        </p:txBody>
      </p:sp>
      <p:pic>
        <p:nvPicPr>
          <p:cNvPr id="121" name="Google Shape;121;p21"/>
          <p:cNvPicPr preferRelativeResize="0"/>
          <p:nvPr/>
        </p:nvPicPr>
        <p:blipFill rotWithShape="1">
          <a:blip r:embed="rId3">
            <a:alphaModFix/>
          </a:blip>
          <a:srcRect b="39120" l="0" r="7080" t="7807"/>
          <a:stretch/>
        </p:blipFill>
        <p:spPr>
          <a:xfrm>
            <a:off x="1583038" y="1692375"/>
            <a:ext cx="5977915" cy="2793100"/>
          </a:xfrm>
          <a:prstGeom prst="rect">
            <a:avLst/>
          </a:prstGeom>
          <a:noFill/>
          <a:ln>
            <a:noFill/>
          </a:ln>
        </p:spPr>
      </p:pic>
      <p:sp>
        <p:nvSpPr>
          <p:cNvPr id="122" name="Google Shape;122;p21"/>
          <p:cNvSpPr txBox="1"/>
          <p:nvPr/>
        </p:nvSpPr>
        <p:spPr>
          <a:xfrm>
            <a:off x="1947275" y="1154950"/>
            <a:ext cx="5076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t>FALLO DE CONEXIÓN CON LA DIRECCIÓN IP</a:t>
            </a:r>
            <a:endParaRPr b="1"/>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